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Layouts/slideLayout17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12192000" cy="6858000"/>
  <p:notesSz cx="12192000" cy="6858000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82" d="100"/>
          <a:sy n="82" d="100"/>
        </p:scale>
        <p:origin x="720" y="58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presProps" Target="presProps.xml" /><Relationship Id="rId22" Type="http://schemas.openxmlformats.org/officeDocument/2006/relationships/tableStyles" Target="tableStyles.xml" /><Relationship Id="rId23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9CA76A4-8050-40E6-8E12-EA25E4254372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43FD58-B559-4BC9-866E-17FCD7A0FAC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Панорамная фотография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9CA76A4-8050-40E6-8E12-EA25E4254372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43FD58-B559-4BC9-866E-17FCD7A0FAC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Заголовок и подпись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154954" y="3657600"/>
            <a:ext cx="8825659" cy="23621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9CA76A4-8050-40E6-8E12-EA25E4254372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43FD58-B559-4BC9-866E-17FCD7A0FAC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Цитата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auto"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cap="small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9CA76A4-8050-40E6-8E12-EA25E4254372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43FD58-B559-4BC9-866E-17FCD7A0FACA}" type="slidenum">
              <a:rPr lang="ru-RU"/>
              <a:t/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 bwMode="auto"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/>
              <a:t>“</a:t>
            </a:r>
            <a:endParaRPr/>
          </a:p>
        </p:txBody>
      </p:sp>
      <p:sp>
        <p:nvSpPr>
          <p:cNvPr id="15" name="TextBox 14"/>
          <p:cNvSpPr txBox="1"/>
          <p:nvPr/>
        </p:nvSpPr>
        <p:spPr bwMode="auto"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/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Карточка имен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9CA76A4-8050-40E6-8E12-EA25E4254372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43FD58-B559-4BC9-866E-17FCD7A0FAC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Три колонк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 sz="4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 bwMode="auto"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 bwMode="auto">
          <a:xfrm>
            <a:off x="3873106" y="2667000"/>
            <a:ext cx="294679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 bwMode="auto"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 bwMode="auto"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cxnSp>
        <p:nvCxnSpPr>
          <p:cNvPr id="17" name="Straight Connector 16"/>
          <p:cNvCxnSpPr>
            <a:cxnSpLocks/>
          </p:cNvCxnSpPr>
          <p:nvPr/>
        </p:nvCxnSpPr>
        <p:spPr bwMode="auto"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cxnSpLocks/>
          </p:cNvCxnSpPr>
          <p:nvPr/>
        </p:nvCxnSpPr>
        <p:spPr bwMode="auto"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9CA76A4-8050-40E6-8E12-EA25E4254372}" type="datetimeFigureOut">
              <a:rPr lang="ru-RU"/>
              <a:t/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43FD58-B559-4BC9-866E-17FCD7A0FAC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Столбец с тремя рисунк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 sz="4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29" name="Picture Placeholder 2"/>
          <p:cNvSpPr>
            <a:spLocks noChangeAspect="1" noGrp="1"/>
          </p:cNvSpPr>
          <p:nvPr>
            <p:ph type="pic" idx="15"/>
          </p:nvPr>
        </p:nvSpPr>
        <p:spPr bwMode="auto"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 bwMode="auto">
          <a:xfrm>
            <a:off x="652463" y="4827211"/>
            <a:ext cx="2940050" cy="6591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30" name="Picture Placeholder 2"/>
          <p:cNvSpPr>
            <a:spLocks noChangeAspect="1" noGrp="1"/>
          </p:cNvSpPr>
          <p:nvPr>
            <p:ph type="pic" idx="21"/>
          </p:nvPr>
        </p:nvSpPr>
        <p:spPr bwMode="auto"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 bwMode="auto">
          <a:xfrm>
            <a:off x="3888022" y="4827210"/>
            <a:ext cx="2934406" cy="6591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 bwMode="auto"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31" name="Picture Placeholder 2"/>
          <p:cNvSpPr>
            <a:spLocks noChangeAspect="1" noGrp="1"/>
          </p:cNvSpPr>
          <p:nvPr>
            <p:ph type="pic" idx="22"/>
          </p:nvPr>
        </p:nvSpPr>
        <p:spPr bwMode="auto"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 bwMode="auto">
          <a:xfrm>
            <a:off x="7124575" y="4827208"/>
            <a:ext cx="2935997" cy="6591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 bwMode="auto"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cxnSpLocks/>
          </p:cNvCxnSpPr>
          <p:nvPr/>
        </p:nvCxnSpPr>
        <p:spPr bwMode="auto"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9CA76A4-8050-40E6-8E12-EA25E4254372}" type="datetimeFigureOut">
              <a:rPr lang="ru-RU"/>
              <a:t/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43FD58-B559-4BC9-866E-17FCD7A0FAC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 anchor="t" anchorCtr="0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9CA76A4-8050-40E6-8E12-EA25E4254372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43FD58-B559-4BC9-866E-17FCD7A0FAC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652463" y="887414"/>
            <a:ext cx="7423149" cy="5368924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9CA76A4-8050-40E6-8E12-EA25E4254372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43FD58-B559-4BC9-866E-17FCD7A0FAC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9CA76A4-8050-40E6-8E12-EA25E4254372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43FD58-B559-4BC9-866E-17FCD7A0FAC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9CA76A4-8050-40E6-8E12-EA25E4254372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43FD58-B559-4BC9-866E-17FCD7A0FAC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9CA76A4-8050-40E6-8E12-EA25E4254372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43FD58-B559-4BC9-866E-17FCD7A0FAC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9CA76A4-8050-40E6-8E12-EA25E4254372}" type="datetimeFigureOut">
              <a:rPr lang="ru-RU"/>
              <a:t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43FD58-B559-4BC9-866E-17FCD7A0FAC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9CA76A4-8050-40E6-8E12-EA25E4254372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43FD58-B559-4BC9-866E-17FCD7A0FAC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9CA76A4-8050-40E6-8E12-EA25E4254372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43FD58-B559-4BC9-866E-17FCD7A0FAC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154953" y="3129280"/>
            <a:ext cx="3401062" cy="28955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9CA76A4-8050-40E6-8E12-EA25E4254372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43FD58-B559-4BC9-866E-17FCD7A0FAC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9CA76A4-8050-40E6-8E12-EA25E4254372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743FD58-B559-4BC9-866E-17FCD7A0FACA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2.png"/><Relationship Id="rId20" Type="http://schemas.openxmlformats.org/officeDocument/2006/relationships/image" Target="../media/image3.png"/><Relationship Id="rId21" Type="http://schemas.openxmlformats.org/officeDocument/2006/relationships/image" Target="../media/image4.png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3">
        <a:schemeClr val="bg2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9"/>
          <a:srcRect l="3613" t="0" r="0" b="0"/>
          <a:stretch/>
        </p:blipFill>
        <p:spPr bwMode="auto"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0"/>
          <a:srcRect l="35640" t="0" r="0" b="0"/>
          <a:stretch/>
        </p:blipFill>
        <p:spPr bwMode="auto">
          <a:xfrm>
            <a:off x="0" y="2892346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 bwMode="auto">
          <a:xfrm>
            <a:off x="8609012" y="1676400"/>
            <a:ext cx="2819400" cy="2819400"/>
          </a:xfrm>
          <a:prstGeom prst="ellipse">
            <a:avLst/>
          </a:prstGeom>
          <a:gradFill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</a:gsLst>
            <a:path path="circle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1"/>
          <a:srcRect l="0" t="28813" r="0" b="0"/>
          <a:stretch/>
        </p:blipFill>
        <p:spPr bwMode="auto"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2"/>
          <a:srcRect l="0" t="0" r="0" b="23319"/>
          <a:stretch/>
        </p:blipFill>
        <p:spPr bwMode="auto">
          <a:xfrm>
            <a:off x="8605878" y="6096000"/>
            <a:ext cx="993733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auto"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 rot="5400000">
            <a:off x="10155639" y="1790700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fld id="{C9CA76A4-8050-40E6-8E12-EA25E4254372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39" y="295728"/>
            <a:ext cx="838198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743FD58-B559-4BC9-866E-17FCD7A0FACA}" type="slidenum">
              <a:rPr lang="ru-RU"/>
              <a:t/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457200">
        <a:spcBef>
          <a:spcPts val="0"/>
        </a:spcBef>
        <a:buNone/>
        <a:defRPr sz="4200" b="0" i="0">
          <a:solidFill>
            <a:schemeClr val="tx2"/>
          </a:solidFill>
          <a:latin typeface="+mj-lt"/>
          <a:ea typeface="+mj-ea"/>
          <a:cs typeface="+mj-cs"/>
        </a:defRPr>
      </a:lvl1pPr>
      <a:lvl2pPr>
        <a:defRPr>
          <a:solidFill>
            <a:schemeClr val="tx2"/>
          </a:solidFill>
        </a:defRPr>
      </a:lvl2pPr>
      <a:lvl3pPr>
        <a:defRPr>
          <a:solidFill>
            <a:schemeClr val="tx2"/>
          </a:solidFill>
        </a:defRPr>
      </a:lvl3pPr>
      <a:lvl4pPr>
        <a:defRPr>
          <a:solidFill>
            <a:schemeClr val="tx2"/>
          </a:solidFill>
        </a:defRPr>
      </a:lvl4pPr>
      <a:lvl5pPr>
        <a:defRPr>
          <a:solidFill>
            <a:schemeClr val="tx2"/>
          </a:solidFill>
        </a:defRPr>
      </a:lvl5pPr>
      <a:lvl6pPr>
        <a:defRPr>
          <a:solidFill>
            <a:schemeClr val="tx2"/>
          </a:solidFill>
        </a:defRPr>
      </a:lvl6pPr>
      <a:lvl7pPr>
        <a:defRPr>
          <a:solidFill>
            <a:schemeClr val="tx2"/>
          </a:solidFill>
        </a:defRPr>
      </a:lvl7pPr>
      <a:lvl8pPr>
        <a:defRPr>
          <a:solidFill>
            <a:schemeClr val="tx2"/>
          </a:solidFill>
        </a:defRPr>
      </a:lvl8pPr>
      <a:lvl9pPr>
        <a:defRPr>
          <a:solidFill>
            <a:schemeClr val="tx2"/>
          </a:solidFill>
        </a:defRPr>
      </a:lvl9pPr>
    </p:titleStyle>
    <p:bodyStyle>
      <a:lvl1pPr marL="342900" indent="-342900" algn="l" defTabSz="457200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/>
        <a:buChar char=""/>
        <a:defRPr sz="2000" b="0" i="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/>
        <a:buChar char=""/>
        <a:defRPr sz="1800" b="0" i="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/>
        <a:buChar char=""/>
        <a:defRPr sz="1600" b="0" i="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/>
        <a:buChar char=""/>
        <a:defRPr sz="1400" b="0" i="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/>
        <a:buChar char=""/>
        <a:defRPr sz="1400" b="0" i="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/>
        <a:buChar char=""/>
        <a:defRPr sz="1400" b="0" i="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/>
        <a:buChar char=""/>
        <a:defRPr sz="1400" b="0" i="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/>
        <a:buChar char=""/>
        <a:defRPr sz="1400" b="0" i="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/>
        <a:buChar char=""/>
        <a:defRPr sz="1400" b="0" i="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6.jpg"/><Relationship Id="rId3" Type="http://schemas.openxmlformats.org/officeDocument/2006/relationships/image" Target="../media/image17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pn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solidFill>
          <a:schemeClr val="bg2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683171" y="346787"/>
            <a:ext cx="8825658" cy="3329581"/>
          </a:xfrm>
          <a:prstGeom prst="rect">
            <a:avLst/>
          </a:prstGeom>
          <a:noFill/>
        </p:spPr>
        <p:txBody>
          <a:bodyPr anchor="ctr">
            <a:noAutofit/>
          </a:bodyPr>
          <a:lstStyle/>
          <a:p>
            <a:pPr algn="ctr">
              <a:defRPr/>
            </a:pPr>
            <a:r>
              <a:rPr lang="ru-RU" sz="3200">
                <a:latin typeface="Monotype Corsiva"/>
              </a:rPr>
              <a:t>Мастер-класс "</a:t>
            </a:r>
            <a:r>
              <a:rPr lang="ru-RU" sz="3200">
                <a:latin typeface="Monotype Corsiva"/>
                <a:cs typeface="Times New Roman"/>
              </a:rPr>
              <a:t>Использование развивающей предметно-пространственной среды «Фиолетовый лес» в работе с детьми дошкольного возраста</a:t>
            </a:r>
            <a:r>
              <a:rPr lang="ru-RU" sz="3200">
                <a:latin typeface="Times New Roman"/>
                <a:cs typeface="Times New Roman"/>
              </a:rPr>
              <a:t>"</a:t>
            </a:r>
            <a:br>
              <a:rPr lang="ru-RU" sz="3200">
                <a:latin typeface="Times New Roman"/>
                <a:cs typeface="Times New Roman"/>
              </a:rPr>
            </a:br>
            <a:endParaRPr lang="ru-RU" sz="3200">
              <a:latin typeface="Times New Roman"/>
              <a:cs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7711440" y="3843338"/>
            <a:ext cx="4216399" cy="1947861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>
              <a:defRPr/>
            </a:pPr>
            <a:r>
              <a:rPr lang="ru-RU">
                <a:latin typeface="Monotype Corsiva"/>
                <a:cs typeface="Times New Roman"/>
              </a:rPr>
              <a:t>Воспитатели МБДОУ №22 «Сказка» </a:t>
            </a:r>
            <a:endParaRPr/>
          </a:p>
          <a:p>
            <a:pPr>
              <a:defRPr/>
            </a:pPr>
            <a:r>
              <a:rPr lang="ru-RU">
                <a:latin typeface="Monotype Corsiva"/>
                <a:cs typeface="Times New Roman"/>
              </a:rPr>
              <a:t>Урсу Э.Р.</a:t>
            </a:r>
            <a:endParaRPr/>
          </a:p>
          <a:p>
            <a:pPr>
              <a:defRPr/>
            </a:pPr>
            <a:r>
              <a:rPr lang="ru-RU">
                <a:latin typeface="Monotype Corsiva"/>
                <a:cs typeface="Times New Roman"/>
              </a:rPr>
              <a:t>Эмиргамзаева</a:t>
            </a:r>
            <a:r>
              <a:rPr lang="ru-RU">
                <a:latin typeface="Monotype Corsiva"/>
                <a:cs typeface="Times New Roman"/>
              </a:rPr>
              <a:t> З.М.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1">
        <p:push dir="u"/>
      </p:transition>
    </mc:Choice>
    <mc:Fallback>
      <p:transition spd="med" advClick="1">
        <p:push dir="u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Autofit/>
          </a:bodyPr>
          <a:lstStyle/>
          <a:p>
            <a:pPr algn="ctr">
              <a:defRPr/>
            </a:pPr>
            <a:r>
              <a:rPr lang="ru-RU" sz="3200" b="1" i="1">
                <a:latin typeface="Times New Roman"/>
                <a:ea typeface="Calibri"/>
                <a:cs typeface="Times New Roman"/>
              </a:rPr>
              <a:t>Игровая ситуация «Кто больше собрал листочков» (4-5 лет)</a:t>
            </a:r>
            <a:br>
              <a:rPr lang="ru-RU" sz="3200">
                <a:latin typeface="Calibri"/>
                <a:ea typeface="Calibri"/>
                <a:cs typeface="Times New Roman"/>
              </a:rPr>
            </a:br>
            <a:endParaRPr lang="ru-RU" sz="320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838200" y="1825625"/>
            <a:ext cx="6405979" cy="4351338"/>
          </a:xfrm>
        </p:spPr>
        <p:txBody>
          <a:bodyPr>
            <a:normAutofit lnSpcReduction="10000"/>
          </a:bodyPr>
          <a:lstStyle/>
          <a:p>
            <a:pPr marL="457200" algn="just">
              <a:lnSpc>
                <a:spcPct val="114999"/>
              </a:lnSpc>
              <a:defRPr/>
            </a:pPr>
            <a:r>
              <a:rPr lang="ru-RU" sz="1800" u="sng">
                <a:latin typeface="Times New Roman"/>
                <a:ea typeface="Calibri"/>
                <a:cs typeface="Times New Roman"/>
              </a:rPr>
              <a:t>Задачи: </a:t>
            </a:r>
            <a:r>
              <a:rPr lang="ru-RU" sz="1800">
                <a:latin typeface="Times New Roman"/>
                <a:ea typeface="Calibri"/>
                <a:cs typeface="Times New Roman"/>
              </a:rPr>
              <a:t>закреплять знания детей о понятиях «больше», «меньше», умение использовать знаки:  &gt; и &lt;; определять на сколько больше, на сколько меньше, находить способы уравнивания.</a:t>
            </a:r>
            <a:endParaRPr lang="ru-RU" sz="1800">
              <a:latin typeface="Calibri"/>
              <a:ea typeface="Calibri"/>
              <a:cs typeface="Times New Roman"/>
            </a:endParaRPr>
          </a:p>
          <a:p>
            <a:pPr marL="457200" algn="just">
              <a:lnSpc>
                <a:spcPct val="114999"/>
              </a:lnSpc>
              <a:spcAft>
                <a:spcPts val="800"/>
              </a:spcAft>
              <a:defRPr/>
            </a:pPr>
            <a:r>
              <a:rPr lang="ru-RU" sz="1800" u="sng">
                <a:latin typeface="Times New Roman"/>
                <a:ea typeface="Calibri"/>
                <a:cs typeface="Times New Roman"/>
              </a:rPr>
              <a:t> Материалы и оборудование</a:t>
            </a:r>
            <a:r>
              <a:rPr lang="ru-RU" sz="1800">
                <a:latin typeface="Times New Roman"/>
                <a:ea typeface="Calibri"/>
                <a:cs typeface="Times New Roman"/>
              </a:rPr>
              <a:t>: «Фиолетовый лес», ежик большой и маленький из комплекта к нему, «Набор цифры и знаки Ларчик».</a:t>
            </a:r>
            <a:endParaRPr lang="ru-RU" sz="180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4999"/>
              </a:lnSpc>
              <a:spcAft>
                <a:spcPts val="800"/>
              </a:spcAft>
              <a:defRPr/>
            </a:pPr>
            <a:r>
              <a:rPr lang="ru-RU" sz="1800" u="sng">
                <a:latin typeface="Times New Roman"/>
                <a:ea typeface="Calibri"/>
                <a:cs typeface="Times New Roman"/>
              </a:rPr>
              <a:t>Игровая ситуация: </a:t>
            </a:r>
            <a:r>
              <a:rPr lang="ru-RU" sz="1800">
                <a:latin typeface="Times New Roman"/>
                <a:ea typeface="Calibri"/>
                <a:cs typeface="Times New Roman"/>
              </a:rPr>
              <a:t>ежики поспорили у кого больше поместится листочков на спине. Насобирали они листиков и начали сравнивать. У маленького ежика уместилось три больших листочка, у большого – четыре. У кого больше? У кого меньше? На сколько? Запишите знаками и цифрами выражение. Найдите способы уравнивания листочков.</a:t>
            </a:r>
            <a:endParaRPr lang="ru-RU" sz="1800">
              <a:latin typeface="Calibri"/>
              <a:ea typeface="Calibri"/>
              <a:cs typeface="Times New Roman"/>
            </a:endParaRPr>
          </a:p>
          <a:p>
            <a:pPr>
              <a:defRPr/>
            </a:pPr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324530" y="2146040"/>
            <a:ext cx="4133461" cy="33963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 algn="ctr">
              <a:defRPr/>
            </a:pPr>
            <a:r>
              <a:rPr lang="ru-RU" sz="3200" b="1" i="1">
                <a:latin typeface="Times New Roman"/>
                <a:ea typeface="Calibri"/>
                <a:cs typeface="Times New Roman"/>
              </a:rPr>
              <a:t>Игровая ситуация «Состав числа» (5-7 лет)</a:t>
            </a:r>
            <a:br>
              <a:rPr lang="ru-RU" sz="1800">
                <a:latin typeface="Calibri"/>
                <a:ea typeface="Calibri"/>
                <a:cs typeface="Times New Roman"/>
              </a:rPr>
            </a:b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838200" y="1184988"/>
            <a:ext cx="6868886" cy="4991975"/>
          </a:xfrm>
        </p:spPr>
        <p:txBody>
          <a:bodyPr>
            <a:normAutofit/>
          </a:bodyPr>
          <a:lstStyle/>
          <a:p>
            <a:pPr marL="457200" algn="just">
              <a:lnSpc>
                <a:spcPct val="114999"/>
              </a:lnSpc>
              <a:defRPr/>
            </a:pPr>
            <a:r>
              <a:rPr lang="ru-RU" sz="1700" u="sng">
                <a:latin typeface="Times New Roman"/>
                <a:ea typeface="Calibri"/>
                <a:cs typeface="Times New Roman"/>
              </a:rPr>
              <a:t>Задачи: </a:t>
            </a:r>
            <a:r>
              <a:rPr lang="ru-RU" sz="1700">
                <a:latin typeface="Times New Roman"/>
                <a:ea typeface="Calibri"/>
                <a:cs typeface="Times New Roman"/>
              </a:rPr>
              <a:t>закреплять навык количественного счета в пределах 10; работать над составом числа; обогащать речь математическими терминами; развивать навыки пространственной ориентировки, память, внимание, мелкую моторику рук, тактильные ощущения. </a:t>
            </a:r>
            <a:endParaRPr/>
          </a:p>
          <a:p>
            <a:pPr marL="457200" algn="just">
              <a:lnSpc>
                <a:spcPct val="114999"/>
              </a:lnSpc>
              <a:spcAft>
                <a:spcPts val="800"/>
              </a:spcAft>
              <a:defRPr/>
            </a:pPr>
            <a:r>
              <a:rPr lang="ru-RU" sz="1700" u="sng">
                <a:latin typeface="Times New Roman"/>
                <a:ea typeface="Calibri"/>
                <a:cs typeface="Times New Roman"/>
              </a:rPr>
              <a:t> Материалы и оборудование</a:t>
            </a:r>
            <a:r>
              <a:rPr lang="ru-RU" sz="1700">
                <a:latin typeface="Times New Roman"/>
                <a:ea typeface="Calibri"/>
                <a:cs typeface="Times New Roman"/>
              </a:rPr>
              <a:t>: «Фиолетовый лес», листья и деревья из комплекта к нему.</a:t>
            </a:r>
            <a:endParaRPr/>
          </a:p>
          <a:p>
            <a:pPr algn="just">
              <a:lnSpc>
                <a:spcPct val="114999"/>
              </a:lnSpc>
              <a:spcAft>
                <a:spcPts val="800"/>
              </a:spcAft>
              <a:defRPr/>
            </a:pPr>
            <a:r>
              <a:rPr lang="ru-RU" sz="1700" u="sng">
                <a:latin typeface="Times New Roman"/>
                <a:ea typeface="Calibri"/>
                <a:cs typeface="Times New Roman"/>
              </a:rPr>
              <a:t>Игровая ситуация: </a:t>
            </a:r>
            <a:r>
              <a:rPr lang="ru-RU" sz="1700">
                <a:latin typeface="Times New Roman"/>
                <a:ea typeface="Calibri"/>
                <a:cs typeface="Times New Roman"/>
              </a:rPr>
              <a:t>В Фиолетовом лесу ночью подул сильный ветер. Он сорвал с веток часть листочков. На каждой ветке их было по пять (можно назвать любое число). Детям предлагается собрать сорванные листья и вернуть их на веточки (на каждую по пять). Во время прикрепления дети проговаривают состав числа 5, месторасположение и цвет листьев. Например: 5 – это 1 и 4. Эти листья слетели с верхней ветки справа.</a:t>
            </a:r>
            <a:endParaRPr/>
          </a:p>
          <a:p>
            <a:pPr>
              <a:defRPr/>
            </a:pPr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899175" y="1399591"/>
            <a:ext cx="4174963" cy="33843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200" b="1" i="1">
                <a:latin typeface="Times New Roman"/>
                <a:ea typeface="Calibri"/>
                <a:cs typeface="Times New Roman"/>
              </a:rPr>
              <a:t>Игровая ситуация «Говорящие деревья» </a:t>
            </a:r>
            <a:r>
              <a:rPr lang="ru-RU" sz="3200">
                <a:latin typeface="Times New Roman"/>
                <a:ea typeface="Calibri"/>
                <a:cs typeface="Times New Roman"/>
              </a:rPr>
              <a:t>(5-7 лет)</a:t>
            </a:r>
            <a:br>
              <a:rPr lang="ru-RU" sz="1800">
                <a:latin typeface="Calibri"/>
                <a:ea typeface="Calibri"/>
                <a:cs typeface="Times New Roman"/>
              </a:rPr>
            </a:br>
            <a:br>
              <a:rPr lang="ru-RU" sz="1800">
                <a:latin typeface="Calibri"/>
                <a:ea typeface="Calibri"/>
                <a:cs typeface="Times New Roman"/>
              </a:rPr>
            </a:b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838200" y="1147665"/>
            <a:ext cx="6010469" cy="5029298"/>
          </a:xfrm>
        </p:spPr>
        <p:txBody>
          <a:bodyPr/>
          <a:lstStyle/>
          <a:p>
            <a:pPr marL="457200" algn="just">
              <a:lnSpc>
                <a:spcPct val="114999"/>
              </a:lnSpc>
              <a:defRPr/>
            </a:pPr>
            <a:r>
              <a:rPr lang="ru-RU" sz="1800" u="sng">
                <a:latin typeface="Times New Roman"/>
                <a:ea typeface="Calibri"/>
                <a:cs typeface="Times New Roman"/>
              </a:rPr>
              <a:t>Задачи</a:t>
            </a:r>
            <a:r>
              <a:rPr lang="ru-RU" sz="1800">
                <a:latin typeface="Times New Roman"/>
                <a:ea typeface="Calibri"/>
                <a:cs typeface="Times New Roman"/>
              </a:rPr>
              <a:t>: учить делению на слоги; формировать навыки звуко-буквенного анализа.</a:t>
            </a:r>
            <a:endParaRPr lang="ru-RU" sz="1800">
              <a:latin typeface="Calibri"/>
              <a:ea typeface="Calibri"/>
              <a:cs typeface="Times New Roman"/>
            </a:endParaRPr>
          </a:p>
          <a:p>
            <a:pPr marL="457200" algn="just">
              <a:lnSpc>
                <a:spcPct val="114999"/>
              </a:lnSpc>
              <a:defRPr/>
            </a:pPr>
            <a:r>
              <a:rPr lang="ru-RU" sz="1800" u="sng">
                <a:latin typeface="Times New Roman"/>
                <a:ea typeface="Calibri"/>
                <a:cs typeface="Times New Roman"/>
              </a:rPr>
              <a:t>Материалы и оборудование</a:t>
            </a:r>
            <a:r>
              <a:rPr lang="ru-RU" sz="1800">
                <a:latin typeface="Times New Roman"/>
                <a:ea typeface="Calibri"/>
                <a:cs typeface="Times New Roman"/>
              </a:rPr>
              <a:t>: «Фиолетовый лес», фиолетовое и оранжевое дерево, несколько листьев одного размера и цвета из комплекта к нему; набор предметных картинок.</a:t>
            </a:r>
            <a:endParaRPr lang="ru-RU" sz="1800">
              <a:latin typeface="Calibri"/>
              <a:ea typeface="Calibri"/>
              <a:cs typeface="Times New Roman"/>
            </a:endParaRPr>
          </a:p>
          <a:p>
            <a:pPr marL="457200" algn="just">
              <a:lnSpc>
                <a:spcPct val="114999"/>
              </a:lnSpc>
              <a:spcAft>
                <a:spcPts val="800"/>
              </a:spcAft>
              <a:defRPr/>
            </a:pPr>
            <a:r>
              <a:rPr lang="ru-RU" sz="1800" u="sng">
                <a:latin typeface="Times New Roman"/>
                <a:ea typeface="Calibri"/>
                <a:cs typeface="Times New Roman"/>
              </a:rPr>
              <a:t>Игровая ситуация: </a:t>
            </a:r>
            <a:r>
              <a:rPr lang="ru-RU" sz="1800">
                <a:latin typeface="Times New Roman"/>
                <a:ea typeface="Calibri"/>
                <a:cs typeface="Times New Roman"/>
              </a:rPr>
              <a:t>Требуется разместить картинки на деревья в зависимости от количества слогов в слове (рядом с деревьями размещается определенное количество листочков, которые обозначают количество слогов в слове).</a:t>
            </a:r>
            <a:endParaRPr lang="ru-RU" sz="1800">
              <a:latin typeface="Calibri"/>
              <a:ea typeface="Calibri"/>
              <a:cs typeface="Times New Roman"/>
            </a:endParaRPr>
          </a:p>
          <a:p>
            <a:pPr>
              <a:defRPr/>
            </a:pPr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333861" y="1492897"/>
            <a:ext cx="4212028" cy="30884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Autofit/>
          </a:bodyPr>
          <a:lstStyle/>
          <a:p>
            <a:pPr marL="342900" lvl="0" indent="-342900" algn="ctr">
              <a:lnSpc>
                <a:spcPct val="114999"/>
              </a:lnSpc>
              <a:defRPr/>
            </a:pPr>
            <a:r>
              <a:rPr lang="ru-RU" sz="3200" b="1" u="sng">
                <a:latin typeface="Times New Roman"/>
                <a:ea typeface="Calibri"/>
                <a:cs typeface="Times New Roman"/>
              </a:rPr>
              <a:t>Художественно-эстетическое развитие</a:t>
            </a:r>
            <a:br>
              <a:rPr lang="ru-RU" sz="3200" b="1" u="sng">
                <a:latin typeface="Calibri"/>
                <a:ea typeface="Calibri"/>
                <a:cs typeface="Times New Roman"/>
              </a:rPr>
            </a:br>
            <a:r>
              <a:rPr lang="ru-RU" sz="3200" b="1" i="1">
                <a:latin typeface="Times New Roman"/>
                <a:ea typeface="Calibri"/>
                <a:cs typeface="Times New Roman"/>
              </a:rPr>
              <a:t>Игровая ситуация «Веселые краски» </a:t>
            </a:r>
            <a:r>
              <a:rPr lang="ru-RU" sz="3200">
                <a:latin typeface="Times New Roman"/>
                <a:ea typeface="Calibri"/>
                <a:cs typeface="Times New Roman"/>
              </a:rPr>
              <a:t>(5-7 лет)</a:t>
            </a:r>
            <a:br>
              <a:rPr lang="ru-RU" sz="3200">
                <a:latin typeface="Calibri"/>
                <a:ea typeface="Calibri"/>
                <a:cs typeface="Times New Roman"/>
              </a:rPr>
            </a:br>
            <a:endParaRPr lang="ru-RU" sz="320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838198" y="1679510"/>
            <a:ext cx="7531359" cy="4926563"/>
          </a:xfrm>
        </p:spPr>
        <p:txBody>
          <a:bodyPr>
            <a:normAutofit fontScale="92500" lnSpcReduction="20000"/>
          </a:bodyPr>
          <a:lstStyle/>
          <a:p>
            <a:pPr marL="457200" algn="just">
              <a:lnSpc>
                <a:spcPct val="114999"/>
              </a:lnSpc>
              <a:defRPr/>
            </a:pPr>
            <a:r>
              <a:rPr lang="ru-RU" sz="1900" u="sng">
                <a:latin typeface="Times New Roman"/>
                <a:ea typeface="Calibri"/>
                <a:cs typeface="Times New Roman"/>
              </a:rPr>
              <a:t>Задачи</a:t>
            </a:r>
            <a:r>
              <a:rPr lang="ru-RU" sz="1900">
                <a:latin typeface="Times New Roman"/>
                <a:ea typeface="Calibri"/>
                <a:cs typeface="Times New Roman"/>
              </a:rPr>
              <a:t>: ознакомить детей с основными и составными цветами, принципами смешивания цветов.</a:t>
            </a:r>
            <a:endParaRPr/>
          </a:p>
          <a:p>
            <a:pPr marL="457200" algn="just">
              <a:lnSpc>
                <a:spcPct val="114999"/>
              </a:lnSpc>
              <a:defRPr/>
            </a:pPr>
            <a:r>
              <a:rPr lang="ru-RU" sz="1900" u="sng">
                <a:latin typeface="Times New Roman"/>
                <a:ea typeface="Calibri"/>
                <a:cs typeface="Times New Roman"/>
              </a:rPr>
              <a:t>Материалы и оборудование</a:t>
            </a:r>
            <a:r>
              <a:rPr lang="ru-RU" sz="1900">
                <a:latin typeface="Times New Roman"/>
                <a:ea typeface="Calibri"/>
                <a:cs typeface="Times New Roman"/>
              </a:rPr>
              <a:t>: «Фиолетовый лес», знаки.</a:t>
            </a:r>
            <a:endParaRPr/>
          </a:p>
          <a:p>
            <a:pPr marL="457200" algn="just">
              <a:lnSpc>
                <a:spcPct val="114999"/>
              </a:lnSpc>
              <a:defRPr/>
            </a:pPr>
            <a:r>
              <a:rPr lang="ru-RU" sz="1900" u="sng">
                <a:latin typeface="Times New Roman"/>
                <a:ea typeface="Calibri"/>
                <a:cs typeface="Times New Roman"/>
              </a:rPr>
              <a:t>Игровая ситуация: </a:t>
            </a:r>
            <a:r>
              <a:rPr lang="ru-RU" sz="1900">
                <a:latin typeface="Times New Roman"/>
                <a:ea typeface="Calibri"/>
                <a:cs typeface="Times New Roman"/>
              </a:rPr>
              <a:t>Педагог предлагает опытным путем выяснить, какие цвета получаются в результате смешивания, а далее на пространстве «Фиолетового леса» отразить получившиеся примеры, используя разноцветные листочки и знаки.</a:t>
            </a:r>
            <a:endParaRPr/>
          </a:p>
          <a:p>
            <a:pPr marL="457200" algn="just">
              <a:lnSpc>
                <a:spcPct val="114999"/>
              </a:lnSpc>
              <a:defRPr/>
            </a:pPr>
            <a:r>
              <a:rPr lang="ru-RU" sz="1900" i="1">
                <a:latin typeface="Times New Roman"/>
                <a:ea typeface="Calibri"/>
                <a:cs typeface="Times New Roman"/>
              </a:rPr>
              <a:t>Варианты примеров:</a:t>
            </a:r>
            <a:endParaRPr lang="ru-RU" sz="1900"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4999"/>
              </a:lnSpc>
              <a:buFont typeface="Symbol"/>
              <a:buChar char=""/>
              <a:defRPr/>
            </a:pPr>
            <a:r>
              <a:rPr lang="ru-RU" sz="1900">
                <a:latin typeface="Times New Roman"/>
                <a:ea typeface="Calibri"/>
                <a:cs typeface="Times New Roman"/>
              </a:rPr>
              <a:t>Красный + желтый = оранжевый</a:t>
            </a:r>
            <a:endParaRPr/>
          </a:p>
          <a:p>
            <a:pPr marL="342900" lvl="0" indent="-342900" algn="just">
              <a:lnSpc>
                <a:spcPct val="114999"/>
              </a:lnSpc>
              <a:buFont typeface="Symbol"/>
              <a:buChar char=""/>
              <a:defRPr/>
            </a:pPr>
            <a:r>
              <a:rPr lang="ru-RU" sz="1900">
                <a:latin typeface="Times New Roman"/>
                <a:ea typeface="Calibri"/>
                <a:cs typeface="Times New Roman"/>
              </a:rPr>
              <a:t>Зеленый + желтый = синий</a:t>
            </a:r>
            <a:endParaRPr/>
          </a:p>
          <a:p>
            <a:pPr marL="342900" lvl="0" indent="-342900" algn="just">
              <a:lnSpc>
                <a:spcPct val="114999"/>
              </a:lnSpc>
              <a:spcAft>
                <a:spcPts val="800"/>
              </a:spcAft>
              <a:buFont typeface="Symbol"/>
              <a:buChar char=""/>
              <a:defRPr/>
            </a:pPr>
            <a:r>
              <a:rPr lang="ru-RU" sz="1900">
                <a:latin typeface="Times New Roman"/>
                <a:ea typeface="Calibri"/>
                <a:cs typeface="Times New Roman"/>
              </a:rPr>
              <a:t>Красный + синий = фиолетовый</a:t>
            </a:r>
            <a:endParaRPr/>
          </a:p>
          <a:p>
            <a:pPr algn="just">
              <a:lnSpc>
                <a:spcPct val="114999"/>
              </a:lnSpc>
              <a:spcAft>
                <a:spcPts val="800"/>
              </a:spcAft>
              <a:defRPr/>
            </a:pPr>
            <a:r>
              <a:rPr lang="ru-RU" sz="1900">
                <a:latin typeface="Times New Roman"/>
                <a:ea typeface="Calibri"/>
                <a:cs typeface="Times New Roman"/>
              </a:rPr>
              <a:t>После решения каждого примера дети ищут предметы соответствующего цвета.</a:t>
            </a:r>
            <a:endParaRPr/>
          </a:p>
          <a:p>
            <a:pPr>
              <a:defRPr/>
            </a:pPr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369558" y="1679510"/>
            <a:ext cx="3750907" cy="35456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 algn="ctr">
              <a:defRPr/>
            </a:pPr>
            <a:r>
              <a:rPr lang="ru-RU" sz="3200" b="1" i="1">
                <a:latin typeface="Times New Roman"/>
                <a:ea typeface="Calibri"/>
                <a:cs typeface="Times New Roman"/>
              </a:rPr>
              <a:t>Игровая ситуация «Кто живет в лесу» </a:t>
            </a:r>
            <a:r>
              <a:rPr lang="ru-RU" sz="3200" b="1">
                <a:latin typeface="Times New Roman"/>
                <a:ea typeface="Calibri"/>
                <a:cs typeface="Times New Roman"/>
              </a:rPr>
              <a:t>(4-5 лет)</a:t>
            </a:r>
            <a:br>
              <a:rPr lang="ru-RU" sz="3200" b="1">
                <a:latin typeface="Calibri"/>
                <a:ea typeface="Calibri"/>
                <a:cs typeface="Times New Roman"/>
              </a:rPr>
            </a:br>
            <a:endParaRPr lang="ru-RU" sz="3200" b="1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838198" y="942392"/>
            <a:ext cx="6766249" cy="5234571"/>
          </a:xfrm>
        </p:spPr>
        <p:txBody>
          <a:bodyPr>
            <a:normAutofit/>
          </a:bodyPr>
          <a:lstStyle/>
          <a:p>
            <a:pPr marL="457200" algn="just">
              <a:lnSpc>
                <a:spcPct val="114999"/>
              </a:lnSpc>
              <a:defRPr/>
            </a:pPr>
            <a:r>
              <a:rPr lang="ru-RU" sz="1700" u="sng">
                <a:latin typeface="Times New Roman"/>
                <a:ea typeface="Calibri"/>
                <a:cs typeface="Times New Roman"/>
              </a:rPr>
              <a:t>Задачи</a:t>
            </a:r>
            <a:r>
              <a:rPr lang="ru-RU" sz="1700">
                <a:latin typeface="Times New Roman"/>
                <a:ea typeface="Calibri"/>
                <a:cs typeface="Times New Roman"/>
              </a:rPr>
              <a:t>: совершенствовать двигательные навыки; развивать воображение; учить слышать инструкции взрослого.</a:t>
            </a:r>
            <a:endParaRPr/>
          </a:p>
          <a:p>
            <a:pPr marL="457200" algn="just">
              <a:lnSpc>
                <a:spcPct val="114999"/>
              </a:lnSpc>
              <a:defRPr/>
            </a:pPr>
            <a:r>
              <a:rPr lang="ru-RU" sz="1700" u="sng">
                <a:latin typeface="Times New Roman"/>
                <a:ea typeface="Calibri"/>
                <a:cs typeface="Times New Roman"/>
              </a:rPr>
              <a:t>Материалы и оборудование</a:t>
            </a:r>
            <a:r>
              <a:rPr lang="ru-RU" sz="1700">
                <a:latin typeface="Times New Roman"/>
                <a:ea typeface="Calibri"/>
                <a:cs typeface="Times New Roman"/>
              </a:rPr>
              <a:t>: «Фиолетовый лес»</a:t>
            </a:r>
            <a:endParaRPr/>
          </a:p>
          <a:p>
            <a:pPr marL="457200" algn="just">
              <a:lnSpc>
                <a:spcPct val="114999"/>
              </a:lnSpc>
              <a:defRPr/>
            </a:pPr>
            <a:r>
              <a:rPr lang="ru-RU" sz="1700" u="sng">
                <a:latin typeface="Times New Roman"/>
                <a:ea typeface="Calibri"/>
                <a:cs typeface="Times New Roman"/>
              </a:rPr>
              <a:t>Игровая ситуация: </a:t>
            </a:r>
            <a:r>
              <a:rPr lang="ru-RU" sz="1700">
                <a:latin typeface="Times New Roman"/>
                <a:ea typeface="Calibri"/>
                <a:cs typeface="Times New Roman"/>
              </a:rPr>
              <a:t>Педагог читает детям стихотворение и предлагает выполнить движения вместе с ним.</a:t>
            </a:r>
            <a:endParaRPr/>
          </a:p>
          <a:p>
            <a:pPr marL="457200" algn="just">
              <a:lnSpc>
                <a:spcPct val="114999"/>
              </a:lnSpc>
              <a:defRPr/>
            </a:pPr>
            <a:r>
              <a:rPr lang="ru-RU" sz="1700">
                <a:latin typeface="Times New Roman"/>
                <a:ea typeface="Calibri"/>
                <a:cs typeface="Times New Roman"/>
              </a:rPr>
              <a:t>Вот с тобой пришли мы в лес,    </a:t>
            </a:r>
            <a:r>
              <a:rPr lang="ru-RU" sz="1700" i="1">
                <a:latin typeface="Times New Roman"/>
                <a:ea typeface="Calibri"/>
                <a:cs typeface="Times New Roman"/>
              </a:rPr>
              <a:t>Шагают на месте</a:t>
            </a:r>
            <a:endParaRPr lang="ru-RU" sz="1700">
              <a:latin typeface="Times New Roman"/>
              <a:ea typeface="Calibri"/>
              <a:cs typeface="Times New Roman"/>
            </a:endParaRPr>
          </a:p>
          <a:p>
            <a:pPr marL="457200" algn="just">
              <a:lnSpc>
                <a:spcPct val="114999"/>
              </a:lnSpc>
              <a:defRPr/>
            </a:pPr>
            <a:r>
              <a:rPr lang="ru-RU" sz="1700">
                <a:latin typeface="Times New Roman"/>
                <a:ea typeface="Calibri"/>
                <a:cs typeface="Times New Roman"/>
              </a:rPr>
              <a:t>Полный сказок и чудес!              </a:t>
            </a:r>
            <a:r>
              <a:rPr lang="ru-RU" sz="1700" i="1">
                <a:latin typeface="Times New Roman"/>
                <a:ea typeface="Calibri"/>
                <a:cs typeface="Times New Roman"/>
              </a:rPr>
              <a:t>Разводят руки в стороны</a:t>
            </a:r>
            <a:endParaRPr lang="ru-RU" sz="1700">
              <a:latin typeface="Times New Roman"/>
              <a:ea typeface="Calibri"/>
              <a:cs typeface="Times New Roman"/>
            </a:endParaRPr>
          </a:p>
          <a:p>
            <a:pPr marL="457200" algn="just">
              <a:lnSpc>
                <a:spcPct val="114999"/>
              </a:lnSpc>
              <a:defRPr/>
            </a:pPr>
            <a:r>
              <a:rPr lang="ru-RU" sz="1700">
                <a:latin typeface="Times New Roman"/>
                <a:ea typeface="Calibri"/>
                <a:cs typeface="Times New Roman"/>
              </a:rPr>
              <a:t>Мы на месте покружились,        </a:t>
            </a:r>
            <a:r>
              <a:rPr lang="ru-RU" sz="1700" i="1">
                <a:latin typeface="Times New Roman"/>
                <a:ea typeface="Calibri"/>
                <a:cs typeface="Times New Roman"/>
              </a:rPr>
              <a:t>Кружатся на месте</a:t>
            </a:r>
            <a:endParaRPr lang="ru-RU" sz="1700">
              <a:latin typeface="Times New Roman"/>
              <a:ea typeface="Calibri"/>
              <a:cs typeface="Times New Roman"/>
            </a:endParaRPr>
          </a:p>
          <a:p>
            <a:pPr marL="457200" algn="just">
              <a:lnSpc>
                <a:spcPct val="114999"/>
              </a:lnSpc>
              <a:defRPr/>
            </a:pPr>
            <a:r>
              <a:rPr lang="ru-RU" sz="1700">
                <a:latin typeface="Times New Roman"/>
                <a:ea typeface="Calibri"/>
                <a:cs typeface="Times New Roman"/>
              </a:rPr>
              <a:t>И в лягушку превратились.        </a:t>
            </a:r>
            <a:r>
              <a:rPr lang="ru-RU" sz="1700" i="1">
                <a:latin typeface="Times New Roman"/>
                <a:ea typeface="Calibri"/>
                <a:cs typeface="Times New Roman"/>
              </a:rPr>
              <a:t>Замирают в позе загадочного животного.</a:t>
            </a:r>
            <a:endParaRPr lang="ru-RU" sz="1700">
              <a:latin typeface="Times New Roman"/>
              <a:ea typeface="Calibri"/>
              <a:cs typeface="Times New Roman"/>
            </a:endParaRPr>
          </a:p>
          <a:p>
            <a:pPr marL="457200" algn="just">
              <a:lnSpc>
                <a:spcPct val="114999"/>
              </a:lnSpc>
              <a:defRPr/>
            </a:pPr>
            <a:r>
              <a:rPr lang="ru-RU" sz="1700">
                <a:latin typeface="Times New Roman"/>
                <a:ea typeface="Calibri"/>
                <a:cs typeface="Times New Roman"/>
              </a:rPr>
              <a:t> </a:t>
            </a:r>
            <a:endParaRPr/>
          </a:p>
          <a:p>
            <a:pPr marL="457200" algn="just">
              <a:lnSpc>
                <a:spcPct val="114999"/>
              </a:lnSpc>
              <a:spcAft>
                <a:spcPts val="800"/>
              </a:spcAft>
              <a:defRPr/>
            </a:pPr>
            <a:r>
              <a:rPr lang="ru-RU" sz="1700">
                <a:latin typeface="Times New Roman"/>
                <a:ea typeface="Calibri"/>
                <a:cs typeface="Times New Roman"/>
              </a:rPr>
              <a:t>Игра проводится 3-4 раза. Каждый раз животное меняется.</a:t>
            </a:r>
            <a:endParaRPr/>
          </a:p>
          <a:p>
            <a:pPr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6612" y="390266"/>
            <a:ext cx="5377576" cy="597159"/>
          </a:xfrm>
        </p:spPr>
        <p:txBody>
          <a:bodyPr/>
          <a:lstStyle/>
          <a:p>
            <a:pPr algn="ctr">
              <a:defRPr/>
            </a:pPr>
            <a:r>
              <a:rPr lang="ru-RU" sz="2800" b="1" i="1" u="none" strike="noStrike">
                <a:solidFill>
                  <a:schemeClr val="bg1"/>
                </a:solidFill>
                <a:latin typeface="Monotype Corsiva"/>
              </a:rPr>
              <a:t>«</a:t>
            </a:r>
            <a:r>
              <a:rPr lang="ru-RU" sz="4000" b="1" i="1" u="none" strike="noStrike">
                <a:solidFill>
                  <a:schemeClr val="bg1"/>
                </a:solidFill>
                <a:latin typeface="Monotype Corsiva"/>
              </a:rPr>
              <a:t>Геоконт</a:t>
            </a:r>
            <a:r>
              <a:rPr lang="ru-RU" sz="4000" b="1" i="1" u="none" strike="noStrike">
                <a:solidFill>
                  <a:schemeClr val="bg1"/>
                </a:solidFill>
                <a:latin typeface="Monotype Corsiva"/>
              </a:rPr>
              <a:t>»</a:t>
            </a:r>
            <a:r>
              <a:rPr lang="ru-RU" sz="4000" b="1" i="0">
                <a:solidFill>
                  <a:schemeClr val="bg1"/>
                </a:solidFill>
                <a:latin typeface="Monotype Corsiva"/>
              </a:rPr>
              <a:t>​</a:t>
            </a:r>
            <a:endParaRPr lang="ru-RU" sz="4000" b="1">
              <a:solidFill>
                <a:schemeClr val="bg1"/>
              </a:solidFill>
              <a:latin typeface="Monotype Corsiva"/>
            </a:endParaRPr>
          </a:p>
        </p:txBody>
      </p:sp>
      <p:pic>
        <p:nvPicPr>
          <p:cNvPr id="4098" name="Picture 2"/>
          <p:cNvPicPr>
            <a:picLocks noChangeAspect="1" noChangeArrowheads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6895322" y="390266"/>
            <a:ext cx="3965511" cy="3453946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886409"/>
            <a:ext cx="5682310" cy="5971591"/>
          </a:xfrm>
        </p:spPr>
        <p:txBody>
          <a:bodyPr>
            <a:normAutofit lnSpcReduction="10000"/>
          </a:bodyPr>
          <a:lstStyle/>
          <a:p>
            <a:pPr algn="ctr">
              <a:defRPr/>
            </a:pPr>
            <a:endParaRPr lang="en-US" sz="1600" b="0" i="0" u="none" strike="noStrike">
              <a:latin typeface="Times New Roman"/>
              <a:cs typeface="Times New Roman"/>
            </a:endParaRPr>
          </a:p>
          <a:p>
            <a:pPr algn="ctr">
              <a:defRPr/>
            </a:pPr>
            <a:endParaRPr lang="en-US" sz="1600" b="0" i="0" u="none" strike="noStrike"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1600" b="0" i="0" u="none" strike="noStrike">
                <a:latin typeface="Times New Roman"/>
                <a:cs typeface="Times New Roman"/>
              </a:rPr>
              <a:t>В народе ее называют «дощечкой с гвоздиками». Действительно, на фанерном игровом поле закреплены пластмассовые гвоздики, которые в сказке «Малыш Гео, Ворон Метр и я, дядя Слава» называются «серебряными». На «серебряные» гвоздики натягиваются «паутинки» (разноцветная резинка-</a:t>
            </a:r>
            <a:r>
              <a:rPr lang="ru-RU" sz="1600" b="0" i="0" u="none" strike="noStrike">
                <a:latin typeface="Times New Roman"/>
                <a:cs typeface="Times New Roman"/>
              </a:rPr>
              <a:t>продежка</a:t>
            </a:r>
            <a:r>
              <a:rPr lang="ru-RU" sz="1600" b="0" i="0" u="none" strike="noStrike">
                <a:latin typeface="Times New Roman"/>
                <a:cs typeface="Times New Roman"/>
              </a:rPr>
              <a:t>), и получаются контуры геометрических фигур, предметных силуэтов. Малыши создают силуэты по показу взрослого, собственному замыслу, дети старшего возраста – по схеме-образцу и словесной модели (на игровое поле «</a:t>
            </a:r>
            <a:r>
              <a:rPr lang="ru-RU" sz="1600" b="0" i="0" u="none" strike="noStrike">
                <a:latin typeface="Times New Roman"/>
                <a:cs typeface="Times New Roman"/>
              </a:rPr>
              <a:t>Геоконта</a:t>
            </a:r>
            <a:r>
              <a:rPr lang="ru-RU" sz="1600" b="0" i="0" u="none" strike="noStrike">
                <a:latin typeface="Times New Roman"/>
                <a:cs typeface="Times New Roman"/>
              </a:rPr>
              <a:t>», в отличие от подобных игр, нанесена координатная сетка). Ученики начальной и средней школы изучают геометрию и доказывают теоремы (переход в другую плоскость помогает лучше понять суть проблемы).</a:t>
            </a:r>
            <a:r>
              <a:rPr lang="ru-RU" sz="1600" b="0" i="0">
                <a:latin typeface="Times New Roman"/>
                <a:cs typeface="Times New Roman"/>
              </a:rPr>
              <a:t>​</a:t>
            </a:r>
            <a:endParaRPr/>
          </a:p>
          <a:p>
            <a:pPr algn="ctr">
              <a:defRPr/>
            </a:pPr>
            <a:endParaRPr lang="en-US" b="1" i="1" u="none" strike="noStrike">
              <a:solidFill>
                <a:schemeClr val="bg1"/>
              </a:solidFill>
              <a:latin typeface="Times New Roman"/>
            </a:endParaRPr>
          </a:p>
          <a:p>
            <a:pPr algn="ctr">
              <a:defRPr/>
            </a:pPr>
            <a:r>
              <a:rPr lang="ru-RU" b="1" i="1" u="none" strike="noStrike">
                <a:solidFill>
                  <a:schemeClr val="bg1"/>
                </a:solidFill>
                <a:latin typeface="Times New Roman"/>
              </a:rPr>
              <a:t>Геоконт</a:t>
            </a:r>
            <a:r>
              <a:rPr lang="ru-RU" b="1" i="0">
                <a:solidFill>
                  <a:schemeClr val="bg1"/>
                </a:solidFill>
                <a:latin typeface="Times New Roman"/>
              </a:rPr>
              <a:t>​</a:t>
            </a:r>
            <a:br>
              <a:rPr lang="ru-RU" b="1" i="0">
                <a:solidFill>
                  <a:schemeClr val="bg1"/>
                </a:solidFill>
                <a:latin typeface="Times New Roman"/>
              </a:rPr>
            </a:br>
            <a:r>
              <a:rPr lang="ru-RU" b="1" i="1" u="none" strike="noStrike">
                <a:solidFill>
                  <a:schemeClr val="bg1"/>
                </a:solidFill>
                <a:latin typeface="Times New Roman"/>
              </a:rPr>
              <a:t>Учёный Паук</a:t>
            </a:r>
            <a:r>
              <a:rPr lang="ru-RU" b="1" i="0">
                <a:solidFill>
                  <a:schemeClr val="bg1"/>
                </a:solidFill>
                <a:latin typeface="Times New Roman"/>
              </a:rPr>
              <a:t>​</a:t>
            </a:r>
            <a:br>
              <a:rPr lang="ru-RU" b="1" i="0">
                <a:solidFill>
                  <a:schemeClr val="bg1"/>
                </a:solidFill>
                <a:latin typeface="Times New Roman"/>
              </a:rPr>
            </a:br>
            <a:r>
              <a:rPr lang="ru-RU" b="1" i="1" u="none" strike="noStrike">
                <a:solidFill>
                  <a:schemeClr val="bg1"/>
                </a:solidFill>
                <a:latin typeface="Times New Roman"/>
              </a:rPr>
              <a:t>Сплел свои сети</a:t>
            </a:r>
            <a:r>
              <a:rPr lang="ru-RU" b="1" i="0">
                <a:solidFill>
                  <a:schemeClr val="bg1"/>
                </a:solidFill>
                <a:latin typeface="Times New Roman"/>
              </a:rPr>
              <a:t>​</a:t>
            </a:r>
            <a:br>
              <a:rPr lang="ru-RU" b="1" i="0">
                <a:solidFill>
                  <a:schemeClr val="bg1"/>
                </a:solidFill>
                <a:latin typeface="Times New Roman"/>
              </a:rPr>
            </a:br>
            <a:r>
              <a:rPr lang="ru-RU" b="1" i="1" u="none" strike="noStrike">
                <a:solidFill>
                  <a:schemeClr val="bg1"/>
                </a:solidFill>
                <a:latin typeface="Times New Roman"/>
              </a:rPr>
              <a:t>И видим мы вдруг…</a:t>
            </a:r>
            <a:r>
              <a:rPr lang="ru-RU" b="1" i="0">
                <a:solidFill>
                  <a:schemeClr val="bg1"/>
                </a:solidFill>
                <a:latin typeface="Times New Roman"/>
              </a:rPr>
              <a:t>​</a:t>
            </a:r>
            <a:br>
              <a:rPr lang="ru-RU" b="1" i="0">
                <a:solidFill>
                  <a:schemeClr val="bg1"/>
                </a:solidFill>
                <a:latin typeface="Times New Roman"/>
              </a:rPr>
            </a:br>
            <a:r>
              <a:rPr lang="ru-RU" b="1" i="1" u="none" strike="noStrike">
                <a:solidFill>
                  <a:schemeClr val="bg1"/>
                </a:solidFill>
                <a:latin typeface="Times New Roman"/>
              </a:rPr>
              <a:t>Точки все соединились</a:t>
            </a:r>
            <a:r>
              <a:rPr lang="ru-RU" b="1" i="0">
                <a:solidFill>
                  <a:schemeClr val="bg1"/>
                </a:solidFill>
                <a:latin typeface="Times New Roman"/>
              </a:rPr>
              <a:t>​</a:t>
            </a:r>
            <a:br>
              <a:rPr lang="ru-RU" b="1" i="0">
                <a:solidFill>
                  <a:schemeClr val="bg1"/>
                </a:solidFill>
                <a:latin typeface="Times New Roman"/>
              </a:rPr>
            </a:br>
            <a:r>
              <a:rPr lang="ru-RU" b="1" i="1" u="none" strike="noStrike">
                <a:solidFill>
                  <a:schemeClr val="bg1"/>
                </a:solidFill>
                <a:latin typeface="Times New Roman"/>
              </a:rPr>
              <a:t>И в разные предметы превратились.</a:t>
            </a:r>
            <a:r>
              <a:rPr lang="ru-RU" b="1" i="0">
                <a:solidFill>
                  <a:schemeClr val="bg1"/>
                </a:solidFill>
                <a:latin typeface="Times New Roman"/>
              </a:rPr>
              <a:t>​</a:t>
            </a:r>
            <a:br>
              <a:rPr lang="ru-RU" b="1" i="0">
                <a:solidFill>
                  <a:schemeClr val="bg1"/>
                </a:solidFill>
                <a:latin typeface="Times New Roman"/>
              </a:rPr>
            </a:br>
            <a:r>
              <a:rPr lang="ru-RU" b="1" i="1" u="none" strike="noStrike">
                <a:solidFill>
                  <a:schemeClr val="bg1"/>
                </a:solidFill>
                <a:latin typeface="Times New Roman"/>
              </a:rPr>
              <a:t>На «</a:t>
            </a:r>
            <a:r>
              <a:rPr lang="ru-RU" b="1" i="1" u="none" strike="noStrike">
                <a:solidFill>
                  <a:schemeClr val="bg1"/>
                </a:solidFill>
                <a:latin typeface="Times New Roman"/>
              </a:rPr>
              <a:t>Геоконте</a:t>
            </a:r>
            <a:r>
              <a:rPr lang="ru-RU" b="1" i="1" u="none" strike="noStrike">
                <a:solidFill>
                  <a:schemeClr val="bg1"/>
                </a:solidFill>
                <a:latin typeface="Times New Roman"/>
              </a:rPr>
              <a:t>» дети задания выполняют </a:t>
            </a:r>
            <a:r>
              <a:rPr lang="ru-RU" b="1" i="0">
                <a:solidFill>
                  <a:schemeClr val="bg1"/>
                </a:solidFill>
                <a:latin typeface="Times New Roman"/>
              </a:rPr>
              <a:t>​</a:t>
            </a:r>
            <a:br>
              <a:rPr lang="ru-RU" b="1" i="0">
                <a:solidFill>
                  <a:schemeClr val="bg1"/>
                </a:solidFill>
                <a:latin typeface="Times New Roman"/>
              </a:rPr>
            </a:br>
            <a:r>
              <a:rPr lang="ru-RU" b="1" i="1" u="none" strike="noStrike">
                <a:solidFill>
                  <a:schemeClr val="bg1"/>
                </a:solidFill>
                <a:latin typeface="Times New Roman"/>
              </a:rPr>
              <a:t>И точки резинками цветными соединяют</a:t>
            </a:r>
            <a:r>
              <a:rPr lang="ru-RU" b="1" i="0">
                <a:solidFill>
                  <a:schemeClr val="bg1"/>
                </a:solidFill>
                <a:latin typeface="Times New Roman"/>
              </a:rPr>
              <a:t>​</a:t>
            </a:r>
            <a:endParaRPr lang="ru-RU" b="1">
              <a:solidFill>
                <a:schemeClr val="bg1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7847045" y="3760238"/>
            <a:ext cx="3013788" cy="238863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034467"/>
          </a:xfrm>
        </p:spPr>
        <p:txBody>
          <a:bodyPr/>
          <a:lstStyle/>
          <a:p>
            <a:pPr algn="ctr">
              <a:defRPr/>
            </a:pPr>
            <a:r>
              <a:rPr lang="ru-RU" b="1" i="1" u="none" strike="noStrike">
                <a:solidFill>
                  <a:schemeClr val="bg1"/>
                </a:solidFill>
                <a:latin typeface="Monotype Corsiva"/>
              </a:rPr>
              <a:t>«</a:t>
            </a:r>
            <a:r>
              <a:rPr lang="ru-RU" b="1" i="1" u="none" strike="noStrike">
                <a:solidFill>
                  <a:schemeClr val="bg1"/>
                </a:solidFill>
                <a:latin typeface="Monotype Corsiva"/>
              </a:rPr>
              <a:t>Счетовозик</a:t>
            </a:r>
            <a:r>
              <a:rPr lang="ru-RU" b="1" i="1" u="none" strike="noStrike">
                <a:solidFill>
                  <a:schemeClr val="bg1"/>
                </a:solidFill>
                <a:latin typeface="Monotype Corsiva"/>
              </a:rPr>
              <a:t>»</a:t>
            </a:r>
            <a:endParaRPr lang="ru-RU" b="1">
              <a:solidFill>
                <a:schemeClr val="bg1"/>
              </a:solidFill>
              <a:latin typeface="Monotype Corsiva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 bwMode="auto">
          <a:xfrm>
            <a:off x="615820" y="1035699"/>
            <a:ext cx="5341031" cy="3601615"/>
          </a:xfrm>
        </p:spPr>
        <p:txBody>
          <a:bodyPr>
            <a:normAutofit/>
          </a:bodyPr>
          <a:lstStyle/>
          <a:p>
            <a:pPr>
              <a:defRPr/>
            </a:pPr>
            <a:endParaRPr lang="en-US" b="1" i="1" u="none" strike="noStrike">
              <a:solidFill>
                <a:srgbClr val="000000"/>
              </a:solidFill>
              <a:latin typeface="Times New Roman"/>
            </a:endParaRPr>
          </a:p>
          <a:p>
            <a:pPr>
              <a:defRPr/>
            </a:pPr>
            <a:endParaRPr lang="en-US" b="1" i="1">
              <a:solidFill>
                <a:srgbClr val="000000"/>
              </a:solidFill>
              <a:latin typeface="Times New Roman"/>
            </a:endParaRPr>
          </a:p>
          <a:p>
            <a:pPr>
              <a:defRPr/>
            </a:pPr>
            <a:r>
              <a:rPr lang="ru-RU" b="1" i="1" u="none" strike="noStrike">
                <a:latin typeface="Times New Roman"/>
              </a:rPr>
              <a:t>Продевая шнурок сквозь отверстия, закрепляя его вокруг определенной кнопки, ребенок выделяет таким образом нужные для решения математических задач цифры и знаки (сложение, вычитание, равенства, неравенства, больше, меньше)</a:t>
            </a:r>
            <a:endParaRPr lang="ru-RU"/>
          </a:p>
        </p:txBody>
      </p:sp>
      <p:pic>
        <p:nvPicPr>
          <p:cNvPr id="7170" name="Picture 2"/>
          <p:cNvPicPr>
            <a:picLocks noChangeAspect="1" noChangeArrowheads="1" noGrp="1"/>
          </p:cNvPicPr>
          <p:nvPr>
            <p:ph sz="half" idx="2"/>
          </p:nvPr>
        </p:nvPicPr>
        <p:blipFill>
          <a:blip r:embed="rId2"/>
          <a:stretch/>
        </p:blipFill>
        <p:spPr bwMode="auto">
          <a:xfrm>
            <a:off x="5752306" y="2055813"/>
            <a:ext cx="4200525" cy="42005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062459"/>
          </a:xfrm>
        </p:spPr>
        <p:txBody>
          <a:bodyPr/>
          <a:lstStyle/>
          <a:p>
            <a:pPr algn="ctr">
              <a:defRPr/>
            </a:pPr>
            <a:r>
              <a:rPr lang="ru-RU" b="1" i="1" u="none" strike="noStrike">
                <a:solidFill>
                  <a:schemeClr val="bg1"/>
                </a:solidFill>
                <a:latin typeface="Monotype Corsiva"/>
              </a:rPr>
              <a:t>«Чудо-крестики 1»</a:t>
            </a:r>
            <a:r>
              <a:rPr lang="ru-RU" b="0" i="0">
                <a:solidFill>
                  <a:schemeClr val="bg1"/>
                </a:solidFill>
                <a:latin typeface="Monotype Corsiva"/>
              </a:rPr>
              <a:t>​</a:t>
            </a:r>
            <a:endParaRPr lang="ru-RU">
              <a:solidFill>
                <a:schemeClr val="bg1"/>
              </a:solidFill>
              <a:latin typeface="Monotype Corsiva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457200" y="1147665"/>
            <a:ext cx="5042451" cy="5108673"/>
          </a:xfrm>
        </p:spPr>
        <p:txBody>
          <a:bodyPr/>
          <a:lstStyle/>
          <a:p>
            <a:pPr>
              <a:defRPr/>
            </a:pPr>
            <a:endParaRPr lang="en-US" b="1" i="1" u="none" strike="noStrike">
              <a:latin typeface="Times New Roman"/>
            </a:endParaRPr>
          </a:p>
          <a:p>
            <a:pPr>
              <a:defRPr/>
            </a:pPr>
            <a:endParaRPr lang="en-US" b="1" i="1">
              <a:latin typeface="Times New Roman"/>
            </a:endParaRPr>
          </a:p>
          <a:p>
            <a:pPr>
              <a:defRPr/>
            </a:pPr>
            <a:endParaRPr lang="en-US" b="1" i="1" u="none" strike="noStrike">
              <a:latin typeface="Times New Roman"/>
            </a:endParaRPr>
          </a:p>
          <a:p>
            <a:pPr>
              <a:defRPr/>
            </a:pPr>
            <a:r>
              <a:rPr lang="ru-RU" b="1" i="1" u="none" strike="noStrike">
                <a:latin typeface="Times New Roman"/>
              </a:rPr>
              <a:t>Из различных по форме деталей конструктора ребенок сначала складывает «крестики» непосредственно в рамке или на столе, а затем конструирует фигуры по схемам из альбома (с различными уровнями сложности) или по собственному замыслу.</a:t>
            </a:r>
            <a:r>
              <a:rPr lang="ru-RU" b="0" i="0">
                <a:latin typeface="Times New Roman"/>
              </a:rPr>
              <a:t>​</a:t>
            </a:r>
            <a:endParaRPr lang="ru-RU"/>
          </a:p>
        </p:txBody>
      </p:sp>
      <p:pic>
        <p:nvPicPr>
          <p:cNvPr id="8194" name="Picture 2"/>
          <p:cNvPicPr>
            <a:picLocks noChangeAspect="1" noChangeArrowheads="1" noGrp="1"/>
          </p:cNvPicPr>
          <p:nvPr>
            <p:ph sz="half" idx="2"/>
          </p:nvPr>
        </p:nvPicPr>
        <p:blipFill>
          <a:blip r:embed="rId2"/>
          <a:stretch/>
        </p:blipFill>
        <p:spPr bwMode="auto">
          <a:xfrm>
            <a:off x="5752306" y="2055813"/>
            <a:ext cx="4200525" cy="42005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141517" y="5471660"/>
            <a:ext cx="7025952" cy="1074510"/>
          </a:xfrm>
        </p:spPr>
        <p:txBody>
          <a:bodyPr/>
          <a:lstStyle/>
          <a:p>
            <a:pPr algn="ctr">
              <a:defRPr/>
            </a:pPr>
            <a:r>
              <a:rPr lang="ru-RU" sz="5400">
                <a:latin typeface="Monotype Corsiva"/>
              </a:rPr>
              <a:t>Спасибо за внимание!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450169" y="1427583"/>
            <a:ext cx="5092215" cy="2183363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ru-RU" sz="2000">
                <a:latin typeface="Times New Roman"/>
                <a:cs typeface="Times New Roman"/>
              </a:rPr>
              <a:t>Китайская мудрость гласит</a:t>
            </a:r>
            <a:endParaRPr/>
          </a:p>
          <a:p>
            <a:pPr marL="0" indent="0">
              <a:buNone/>
              <a:defRPr/>
            </a:pPr>
            <a:r>
              <a:rPr lang="ru-RU" sz="2000">
                <a:latin typeface="Times New Roman"/>
                <a:cs typeface="Times New Roman"/>
              </a:rPr>
              <a:t>«Расскажи и я забуду,</a:t>
            </a:r>
            <a:endParaRPr/>
          </a:p>
          <a:p>
            <a:pPr marL="0" indent="0">
              <a:buNone/>
              <a:defRPr/>
            </a:pPr>
            <a:r>
              <a:rPr lang="ru-RU" sz="2000">
                <a:latin typeface="Times New Roman"/>
                <a:cs typeface="Times New Roman"/>
              </a:rPr>
              <a:t>Покажи- и я запомню,</a:t>
            </a:r>
            <a:endParaRPr/>
          </a:p>
          <a:p>
            <a:pPr marL="0" indent="0">
              <a:buNone/>
              <a:defRPr/>
            </a:pPr>
            <a:r>
              <a:rPr lang="ru-RU" sz="2000">
                <a:latin typeface="Times New Roman"/>
                <a:cs typeface="Times New Roman"/>
              </a:rPr>
              <a:t>Дай попробовать и я пойму»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7427167" y="3144416"/>
            <a:ext cx="4077478" cy="2183363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ru-RU" sz="2000">
                <a:latin typeface="Times New Roman"/>
                <a:cs typeface="Times New Roman"/>
              </a:rPr>
              <a:t>В.А. Сухомлинский считал, что духовная жизнь ребенка полноценна лишь тогда, когда он живет в мире игры, сказки, музыки, фантазии, творчества. Без того он- засушенный цветок</a:t>
            </a:r>
            <a:endParaRPr/>
          </a:p>
          <a:p>
            <a:pPr marL="0" indent="0">
              <a:buNone/>
              <a:defRPr/>
            </a:pPr>
            <a:endParaRPr lang="ru-RU"/>
          </a:p>
          <a:p>
            <a:pPr marL="0" indent="0">
              <a:buNone/>
              <a:defRPr/>
            </a:pPr>
            <a:endParaRPr lang="ru-RU"/>
          </a:p>
          <a:p>
            <a:pPr marL="0" indent="0">
              <a:buNone/>
              <a:defRPr/>
            </a:pPr>
            <a:endParaRPr lang="ru-RU"/>
          </a:p>
          <a:p>
            <a:pPr marL="0" indent="0">
              <a:buNone/>
              <a:defRPr/>
            </a:pPr>
            <a:endParaRPr lang="ru-RU"/>
          </a:p>
          <a:p>
            <a:pPr marL="0" indent="0">
              <a:buNone/>
              <a:defRPr/>
            </a:pPr>
            <a:endParaRPr lang="ru-RU"/>
          </a:p>
          <a:p>
            <a:pPr marL="0" indent="0">
              <a:buNone/>
              <a:defRPr/>
            </a:pPr>
            <a:endParaRPr lang="ru-RU"/>
          </a:p>
          <a:p>
            <a:pPr marL="0" indent="0">
              <a:buNone/>
              <a:defRPr/>
            </a:pPr>
            <a:endParaRPr lang="ru-RU"/>
          </a:p>
          <a:p>
            <a:pPr marL="0" indent="0">
              <a:buNone/>
              <a:defRPr/>
            </a:pPr>
            <a:endParaRPr lang="ru-RU"/>
          </a:p>
          <a:p>
            <a:pPr marL="0" indent="0">
              <a:buNone/>
              <a:defRPr/>
            </a:pPr>
            <a:endParaRPr lang="ru-RU"/>
          </a:p>
          <a:p>
            <a:pPr marL="0" indent="0">
              <a:buNone/>
              <a:defRPr/>
            </a:pPr>
            <a:endParaRPr lang="ru-RU"/>
          </a:p>
          <a:p>
            <a:pPr marL="0" indent="0">
              <a:buNone/>
              <a:defRPr/>
            </a:pPr>
            <a:endParaRPr lang="ru-RU"/>
          </a:p>
          <a:p>
            <a:pPr marL="0" indent="0">
              <a:buNone/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182052" y="193040"/>
            <a:ext cx="10014268" cy="144272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b="1" i="0" u="none" strike="noStrike">
                <a:solidFill>
                  <a:schemeClr val="bg1"/>
                </a:solidFill>
                <a:latin typeface="Monotype Corsiva"/>
              </a:rPr>
              <a:t>Вячеслав Вадимович </a:t>
            </a:r>
            <a:r>
              <a:rPr lang="ru-RU" sz="2800" b="1" i="0" u="none" strike="noStrike">
                <a:solidFill>
                  <a:schemeClr val="bg1"/>
                </a:solidFill>
                <a:latin typeface="Monotype Corsiva"/>
              </a:rPr>
              <a:t>Воскобович</a:t>
            </a:r>
            <a:r>
              <a:rPr lang="ru-RU" sz="2800" b="1" i="0" u="none" strike="noStrike">
                <a:solidFill>
                  <a:schemeClr val="bg1"/>
                </a:solidFill>
                <a:latin typeface="Monotype Corsiva"/>
              </a:rPr>
              <a:t> – изобретатель, </a:t>
            </a:r>
            <a:r>
              <a:rPr lang="ru-RU" sz="2800" b="1" i="0">
                <a:solidFill>
                  <a:schemeClr val="bg1"/>
                </a:solidFill>
                <a:latin typeface="Monotype Corsiva"/>
              </a:rPr>
              <a:t>​</a:t>
            </a:r>
            <a:br>
              <a:rPr lang="ru-RU" sz="2800" b="1" i="0">
                <a:solidFill>
                  <a:schemeClr val="bg1"/>
                </a:solidFill>
                <a:latin typeface="Monotype Corsiva"/>
              </a:rPr>
            </a:br>
            <a:r>
              <a:rPr lang="ru-RU" sz="2800" b="1" i="0" u="none" strike="noStrike">
                <a:solidFill>
                  <a:schemeClr val="bg1"/>
                </a:solidFill>
                <a:latin typeface="Monotype Corsiva"/>
              </a:rPr>
              <a:t>  который придумал более 50-ти пособий для развития </a:t>
            </a:r>
            <a:r>
              <a:rPr lang="ru-RU" sz="2800" b="1" i="0">
                <a:solidFill>
                  <a:schemeClr val="bg1"/>
                </a:solidFill>
                <a:latin typeface="Monotype Corsiva"/>
              </a:rPr>
              <a:t>​</a:t>
            </a:r>
            <a:br>
              <a:rPr lang="ru-RU" sz="2800" b="1" i="0">
                <a:solidFill>
                  <a:schemeClr val="bg1"/>
                </a:solidFill>
                <a:latin typeface="Monotype Corsiva"/>
              </a:rPr>
            </a:br>
            <a:r>
              <a:rPr lang="ru-RU" sz="2800" b="1" i="0" u="none" strike="noStrike">
                <a:solidFill>
                  <a:schemeClr val="bg1"/>
                </a:solidFill>
                <a:latin typeface="Monotype Corsiva"/>
              </a:rPr>
              <a:t>  умственных и творческих способностей ребёнка.</a:t>
            </a:r>
            <a:endParaRPr lang="ru-RU" sz="2800" b="1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1097280" y="1635760"/>
            <a:ext cx="10668000" cy="5029200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ru-RU" i="0" u="none" strike="noStrike">
                <a:latin typeface="Times New Roman"/>
                <a:cs typeface="Times New Roman"/>
              </a:rPr>
              <a:t>Свою технологию </a:t>
            </a:r>
            <a:r>
              <a:rPr lang="ru-RU" i="0" u="none" strike="noStrike">
                <a:latin typeface="Times New Roman"/>
                <a:cs typeface="Times New Roman"/>
              </a:rPr>
              <a:t>Воскобович</a:t>
            </a:r>
            <a:r>
              <a:rPr lang="ru-RU" i="0" u="none" strike="noStrike">
                <a:latin typeface="Times New Roman"/>
                <a:cs typeface="Times New Roman"/>
              </a:rPr>
              <a:t> назвал  </a:t>
            </a:r>
            <a:r>
              <a:rPr lang="en-US" i="0">
                <a:latin typeface="Times New Roman"/>
                <a:cs typeface="Times New Roman"/>
              </a:rPr>
              <a:t>​</a:t>
            </a:r>
            <a:endParaRPr/>
          </a:p>
          <a:p>
            <a:pPr marL="0" indent="0" algn="ctr">
              <a:buNone/>
              <a:defRPr/>
            </a:pPr>
            <a:r>
              <a:rPr lang="ru-RU" i="0" u="none" strike="noStrike">
                <a:latin typeface="Times New Roman"/>
                <a:cs typeface="Times New Roman"/>
              </a:rPr>
              <a:t>«Сказочные    лабиринты  игры». </a:t>
            </a:r>
            <a:r>
              <a:rPr lang="en-US" i="0">
                <a:latin typeface="Times New Roman"/>
                <a:cs typeface="Times New Roman"/>
              </a:rPr>
              <a:t>​</a:t>
            </a:r>
            <a:endParaRPr/>
          </a:p>
          <a:p>
            <a:pPr marL="0" indent="0" algn="ctr">
              <a:buNone/>
              <a:defRPr/>
            </a:pPr>
            <a:r>
              <a:rPr lang="ru-RU" i="0" u="none" strike="noStrike">
                <a:latin typeface="Times New Roman"/>
                <a:cs typeface="Times New Roman"/>
              </a:rPr>
              <a:t>   Актуальность его методики состоит в том, что эти</a:t>
            </a:r>
            <a:r>
              <a:rPr lang="en-US" i="0">
                <a:latin typeface="Times New Roman"/>
                <a:cs typeface="Times New Roman"/>
              </a:rPr>
              <a:t>​</a:t>
            </a:r>
            <a:endParaRPr/>
          </a:p>
          <a:p>
            <a:pPr marL="0" indent="0" algn="ctr">
              <a:buNone/>
              <a:defRPr/>
            </a:pPr>
            <a:r>
              <a:rPr lang="ru-RU" i="0" u="none" strike="noStrike">
                <a:latin typeface="Times New Roman"/>
                <a:cs typeface="Times New Roman"/>
              </a:rPr>
              <a:t> игры учат детей действовать «в уме» и «мыслить», </a:t>
            </a:r>
            <a:r>
              <a:rPr lang="en-US" i="0">
                <a:latin typeface="Times New Roman"/>
                <a:cs typeface="Times New Roman"/>
              </a:rPr>
              <a:t>​</a:t>
            </a:r>
            <a:endParaRPr/>
          </a:p>
          <a:p>
            <a:pPr marL="0" indent="0" algn="ctr">
              <a:buNone/>
              <a:defRPr/>
            </a:pPr>
            <a:r>
              <a:rPr lang="ru-RU" i="0" u="none" strike="noStrike">
                <a:latin typeface="Times New Roman"/>
                <a:cs typeface="Times New Roman"/>
              </a:rPr>
              <a:t> а это в свою очередь раскрепощает воображение,</a:t>
            </a:r>
            <a:r>
              <a:rPr lang="en-US" i="0">
                <a:latin typeface="Times New Roman"/>
                <a:cs typeface="Times New Roman"/>
              </a:rPr>
              <a:t>​</a:t>
            </a:r>
            <a:endParaRPr/>
          </a:p>
          <a:p>
            <a:pPr marL="0" indent="0" algn="ctr">
              <a:buNone/>
              <a:defRPr/>
            </a:pPr>
            <a:r>
              <a:rPr lang="ru-RU" i="0" u="none" strike="noStrike">
                <a:latin typeface="Times New Roman"/>
                <a:cs typeface="Times New Roman"/>
              </a:rPr>
              <a:t> развивает творческие возможности и способности. </a:t>
            </a:r>
            <a:r>
              <a:rPr lang="en-US" i="0">
                <a:latin typeface="Times New Roman"/>
                <a:cs typeface="Times New Roman"/>
              </a:rPr>
              <a:t>​</a:t>
            </a:r>
            <a:endParaRPr/>
          </a:p>
          <a:p>
            <a:pPr marL="0" indent="0" algn="ctr">
              <a:buNone/>
              <a:defRPr/>
            </a:pPr>
            <a:r>
              <a:rPr lang="ru-RU" i="0" u="none" strike="noStrike">
                <a:latin typeface="Times New Roman"/>
                <a:cs typeface="Times New Roman"/>
              </a:rPr>
              <a:t>   Игры </a:t>
            </a:r>
            <a:r>
              <a:rPr lang="ru-RU" i="0" u="none" strike="noStrike">
                <a:latin typeface="Times New Roman"/>
                <a:cs typeface="Times New Roman"/>
              </a:rPr>
              <a:t>Воскобовича</a:t>
            </a:r>
            <a:r>
              <a:rPr lang="ru-RU" i="0" u="none" strike="noStrike">
                <a:latin typeface="Times New Roman"/>
                <a:cs typeface="Times New Roman"/>
              </a:rPr>
              <a:t> не зря называются Лабиринтами.</a:t>
            </a:r>
            <a:r>
              <a:rPr lang="en-US" i="0">
                <a:latin typeface="Times New Roman"/>
                <a:cs typeface="Times New Roman"/>
              </a:rPr>
              <a:t>​</a:t>
            </a:r>
            <a:endParaRPr/>
          </a:p>
          <a:p>
            <a:pPr marL="0" indent="0" algn="ctr">
              <a:buNone/>
              <a:defRPr/>
            </a:pPr>
            <a:r>
              <a:rPr lang="ru-RU" i="0" u="none" strike="noStrike">
                <a:latin typeface="Times New Roman"/>
                <a:cs typeface="Times New Roman"/>
              </a:rPr>
              <a:t> Все они постепенно усложняются, поддерживая детскую</a:t>
            </a:r>
            <a:r>
              <a:rPr lang="en-US" i="0">
                <a:latin typeface="Times New Roman"/>
                <a:cs typeface="Times New Roman"/>
              </a:rPr>
              <a:t>​</a:t>
            </a:r>
            <a:endParaRPr/>
          </a:p>
          <a:p>
            <a:pPr marL="0" indent="0" algn="ctr">
              <a:buNone/>
              <a:defRPr/>
            </a:pPr>
            <a:r>
              <a:rPr lang="ru-RU" i="0" u="none" strike="noStrike">
                <a:latin typeface="Times New Roman"/>
                <a:cs typeface="Times New Roman"/>
              </a:rPr>
              <a:t>  деятельность в зоне оптимальной трудности. </a:t>
            </a:r>
            <a:r>
              <a:rPr lang="en-US" i="0">
                <a:latin typeface="Times New Roman"/>
                <a:cs typeface="Times New Roman"/>
              </a:rPr>
              <a:t>​</a:t>
            </a:r>
            <a:endParaRPr/>
          </a:p>
          <a:p>
            <a:pPr>
              <a:defRPr/>
            </a:pPr>
            <a:endParaRPr lang="ru-RU" i="0">
              <a:latin typeface="Times New Roman"/>
              <a:cs typeface="Times New Roman"/>
            </a:endParaRPr>
          </a:p>
          <a:p>
            <a:pPr marL="0" indent="0">
              <a:buNone/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46111" y="452718"/>
            <a:ext cx="9404723" cy="118947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b="1" i="0" u="none" strike="noStrike">
                <a:solidFill>
                  <a:schemeClr val="bg1"/>
                </a:solidFill>
                <a:latin typeface="Monotype Corsiva"/>
                <a:cs typeface="Times New Roman"/>
              </a:rPr>
              <a:t>Всем известно, что для детей, а особенно для детей дошкольников, самая лучшая форма обучения, это обучение с помощью игры. </a:t>
            </a:r>
            <a:br>
              <a:rPr lang="en-US" sz="2800" b="1" i="0" u="none" strike="noStrike">
                <a:solidFill>
                  <a:schemeClr val="bg1"/>
                </a:solidFill>
                <a:latin typeface="Monotype Corsiva"/>
                <a:cs typeface="Times New Roman"/>
              </a:rPr>
            </a:br>
            <a:endParaRPr lang="ru-RU" sz="2800" b="1">
              <a:solidFill>
                <a:schemeClr val="bg1"/>
              </a:solidFill>
              <a:latin typeface="Monotype Corsiva"/>
              <a:cs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1429305" y="1296955"/>
            <a:ext cx="9392575" cy="4880008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  <a:defRPr/>
            </a:pPr>
            <a:endParaRPr lang="en-US" sz="4400" b="0" i="0" u="none" strike="noStrike">
              <a:latin typeface="Times New Roman"/>
              <a:cs typeface="Times New Roman"/>
            </a:endParaRPr>
          </a:p>
          <a:p>
            <a:pPr marL="0" indent="0" algn="just">
              <a:buNone/>
              <a:defRPr/>
            </a:pPr>
            <a:r>
              <a:rPr lang="ru-RU" sz="4400" b="0" i="0" u="none" strike="noStrike">
                <a:latin typeface="Times New Roman"/>
                <a:cs typeface="Times New Roman"/>
              </a:rPr>
              <a:t>Очень важно предоставить ребёнку как можно больше возможностей для самостоятельных наблюдений и исследований окружающего его мира, используя при этом самые разнообразные виды развивающих игр для детей.</a:t>
            </a:r>
            <a:r>
              <a:rPr lang="en-US" sz="4400" b="0" i="0">
                <a:latin typeface="Times New Roman"/>
                <a:cs typeface="Times New Roman"/>
              </a:rPr>
              <a:t>​</a:t>
            </a:r>
            <a:endParaRPr/>
          </a:p>
          <a:p>
            <a:pPr marL="0" indent="0" algn="just">
              <a:buNone/>
              <a:defRPr/>
            </a:pPr>
            <a:r>
              <a:rPr lang="ru-RU" sz="4400" b="0" i="0" u="none" strike="noStrike">
                <a:latin typeface="Times New Roman"/>
                <a:cs typeface="Times New Roman"/>
              </a:rPr>
              <a:t>Игры очень важны для становления и развития личности ребёнка, поскольку являются не только инструментами его самовыражения, но, также, и способом познания окружающего мира и адаптации к нему.</a:t>
            </a:r>
            <a:r>
              <a:rPr lang="en-US" sz="4400" b="0" i="0">
                <a:latin typeface="Times New Roman"/>
                <a:cs typeface="Times New Roman"/>
              </a:rPr>
              <a:t>​</a:t>
            </a:r>
            <a:endParaRPr/>
          </a:p>
          <a:p>
            <a:pPr marL="0" indent="0" algn="just">
              <a:buNone/>
              <a:defRPr/>
            </a:pPr>
            <a:r>
              <a:rPr lang="ru-RU" sz="4400" b="0" i="0" u="none" strike="noStrike">
                <a:latin typeface="Times New Roman"/>
                <a:cs typeface="Times New Roman"/>
              </a:rPr>
              <a:t>Ценность развивающих детских игр состоит в том, что они быстро и эффективно позволяют достичь желаемых  результатов, не утомляя при этом ребёнка.</a:t>
            </a:r>
            <a:r>
              <a:rPr lang="en-US" sz="4400" b="0" i="0">
                <a:latin typeface="Times New Roman"/>
                <a:cs typeface="Times New Roman"/>
              </a:rPr>
              <a:t>​</a:t>
            </a:r>
            <a:endParaRPr/>
          </a:p>
          <a:p>
            <a:pPr marL="0" indent="0" algn="just">
              <a:buNone/>
              <a:defRPr/>
            </a:pPr>
            <a:r>
              <a:rPr lang="ru-RU" sz="4400" b="0" i="0" u="none" strike="noStrike">
                <a:latin typeface="Times New Roman"/>
                <a:cs typeface="Times New Roman"/>
              </a:rPr>
              <a:t>Среди многообразия творческих подходов, игр, знакомых нам по педагогической дидактике, появилась совершенно особенная, самобытная, творческая очень добрая группа игр - Развивающие игры </a:t>
            </a:r>
            <a:r>
              <a:rPr lang="ru-RU" sz="4400" b="0" i="0" u="none" strike="noStrike">
                <a:latin typeface="Times New Roman"/>
                <a:cs typeface="Times New Roman"/>
              </a:rPr>
              <a:t>Воскобовича</a:t>
            </a:r>
            <a:r>
              <a:rPr lang="ru-RU" sz="4400" b="0" i="0" u="none" strike="noStrike">
                <a:latin typeface="Times New Roman"/>
                <a:cs typeface="Times New Roman"/>
              </a:rPr>
              <a:t>.</a:t>
            </a:r>
            <a:r>
              <a:rPr lang="ru-RU" sz="4400" b="0" i="0">
                <a:latin typeface="Times New Roman"/>
                <a:cs typeface="Times New Roman"/>
              </a:rPr>
              <a:t>​</a:t>
            </a:r>
            <a:endParaRPr/>
          </a:p>
          <a:p>
            <a:pPr marL="0" indent="0">
              <a:buNone/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177553"/>
            <a:ext cx="10515600" cy="1436643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b="1" u="none" strike="noStrike">
                <a:solidFill>
                  <a:schemeClr val="bg1"/>
                </a:solidFill>
                <a:latin typeface="Monotype Corsiva"/>
              </a:rPr>
              <a:t>В основе технологии методики </a:t>
            </a:r>
            <a:r>
              <a:rPr lang="ru-RU" sz="2800" b="1" u="none" strike="noStrike">
                <a:solidFill>
                  <a:schemeClr val="bg1"/>
                </a:solidFill>
                <a:latin typeface="Monotype Corsiva"/>
              </a:rPr>
              <a:t>Воскобовича</a:t>
            </a:r>
            <a:r>
              <a:rPr lang="ru-RU" sz="2800" b="1" u="none" strike="noStrike">
                <a:solidFill>
                  <a:schemeClr val="bg1"/>
                </a:solidFill>
                <a:latin typeface="Monotype Corsiva"/>
              </a:rPr>
              <a:t> лежит развивающая сенсомоторная среда панно «Фиолетовый лес», в которой дети самостоятельно играют, конструируют, закрепляют полученные знания.</a:t>
            </a:r>
            <a:r>
              <a:rPr lang="ru-RU" sz="2800" b="1">
                <a:solidFill>
                  <a:schemeClr val="bg1"/>
                </a:solidFill>
                <a:latin typeface="Monotype Corsiva"/>
              </a:rPr>
              <a:t>​</a:t>
            </a:r>
            <a:br>
              <a:rPr lang="ru-RU" sz="2800" b="1">
                <a:latin typeface="Times New Roman"/>
              </a:rPr>
            </a:br>
            <a:br>
              <a:rPr lang="ru-RU" sz="2800" b="1">
                <a:latin typeface="Times New Roman"/>
              </a:rPr>
            </a:br>
            <a:endParaRPr lang="ru-RU" sz="2800" b="1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106532" y="1502230"/>
            <a:ext cx="8141729" cy="4371428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ru-RU" sz="2000" b="1" i="1" u="none" strike="noStrike">
                <a:solidFill>
                  <a:srgbClr val="7030A0"/>
                </a:solidFill>
                <a:latin typeface="Times New Roman"/>
              </a:rPr>
              <a:t>          </a:t>
            </a:r>
            <a:endParaRPr lang="en-US" sz="2000" b="1" i="1" u="none" strike="noStrike">
              <a:solidFill>
                <a:srgbClr val="7030A0"/>
              </a:solidFill>
              <a:latin typeface="Times New Roman"/>
            </a:endParaRPr>
          </a:p>
          <a:p>
            <a:pPr marL="0" indent="0">
              <a:buNone/>
              <a:defRPr/>
            </a:pPr>
            <a:r>
              <a:rPr lang="ru-RU" sz="2400" b="1" i="1" u="none" strike="noStrike">
                <a:latin typeface="Times New Roman"/>
                <a:cs typeface="Times New Roman"/>
              </a:rPr>
              <a:t>С разными временами года лес меняется </a:t>
            </a:r>
            <a:r>
              <a:rPr lang="ru-RU" sz="2400" b="0" i="0">
                <a:latin typeface="Times New Roman"/>
                <a:cs typeface="Times New Roman"/>
              </a:rPr>
              <a:t>​</a:t>
            </a:r>
            <a:br>
              <a:rPr lang="ru-RU" sz="2400" b="0" i="0">
                <a:latin typeface="Times New Roman"/>
                <a:cs typeface="Times New Roman"/>
              </a:rPr>
            </a:br>
            <a:r>
              <a:rPr lang="ru-RU" sz="2400" b="0" i="0">
                <a:latin typeface="Times New Roman"/>
                <a:cs typeface="Times New Roman"/>
              </a:rPr>
              <a:t>       </a:t>
            </a:r>
            <a:r>
              <a:rPr lang="ru-RU" sz="2400" b="1" i="1" u="none" strike="noStrike">
                <a:latin typeface="Times New Roman"/>
                <a:cs typeface="Times New Roman"/>
              </a:rPr>
              <a:t>И сказочными персонажами наполняется.</a:t>
            </a:r>
            <a:r>
              <a:rPr lang="ru-RU" sz="2400" b="0" i="0">
                <a:latin typeface="Times New Roman"/>
                <a:cs typeface="Times New Roman"/>
              </a:rPr>
              <a:t>​</a:t>
            </a:r>
            <a:r>
              <a:rPr lang="ru-RU" sz="2400" b="1" i="1" u="none" strike="noStrike">
                <a:latin typeface="Times New Roman"/>
                <a:cs typeface="Times New Roman"/>
              </a:rPr>
              <a:t>Основные принципы, положенные в основу игр </a:t>
            </a:r>
            <a:r>
              <a:rPr lang="ru-RU" sz="2400" b="1" i="1" u="none" strike="noStrike">
                <a:latin typeface="Times New Roman"/>
                <a:cs typeface="Times New Roman"/>
              </a:rPr>
              <a:t>Воскобовича</a:t>
            </a:r>
            <a:r>
              <a:rPr lang="ru-RU" sz="2400" b="1" i="1" u="none" strike="noStrike">
                <a:latin typeface="Times New Roman"/>
                <a:cs typeface="Times New Roman"/>
              </a:rPr>
              <a:t> - интерес - познание - творчество - становятся максимально действенными, так как игра обращается непосредственно к ребенку добрым, веселым языком сказки, забавного персонажа или приглашения к приключениям.</a:t>
            </a:r>
            <a:r>
              <a:rPr lang="en-US" sz="2400" b="0" i="0">
                <a:latin typeface="Times New Roman"/>
                <a:cs typeface="Times New Roman"/>
              </a:rPr>
              <a:t>​</a:t>
            </a:r>
            <a:endParaRPr/>
          </a:p>
          <a:p>
            <a:pPr>
              <a:defRPr/>
            </a:pPr>
            <a:endParaRPr lang="ru-RU" sz="2400" b="0" i="0">
              <a:latin typeface="Times New Roman"/>
              <a:cs typeface="Times New Roman"/>
            </a:endParaRPr>
          </a:p>
          <a:p>
            <a:pPr marL="0" indent="0">
              <a:buNone/>
              <a:defRPr/>
            </a:pPr>
            <a:endParaRPr lang="ru-RU" sz="200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8555438" y="2174032"/>
            <a:ext cx="3171964" cy="425475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92963" y="-284084"/>
            <a:ext cx="6951216" cy="6676006"/>
          </a:xfrm>
        </p:spPr>
        <p:txBody>
          <a:bodyPr>
            <a:normAutofit fontScale="90000"/>
          </a:bodyPr>
          <a:lstStyle/>
          <a:p>
            <a:pPr algn="ctr">
              <a:lnSpc>
                <a:spcPct val="114999"/>
              </a:lnSpc>
              <a:spcAft>
                <a:spcPts val="800"/>
              </a:spcAft>
              <a:defRPr/>
            </a:pPr>
            <a:br>
              <a:rPr lang="ru-RU" sz="1800">
                <a:latin typeface="Times New Roman"/>
                <a:ea typeface="Calibri"/>
                <a:cs typeface="Times New Roman"/>
              </a:rPr>
            </a:br>
            <a:br>
              <a:rPr lang="ru-RU" sz="1800">
                <a:latin typeface="Times New Roman"/>
                <a:ea typeface="Calibri"/>
                <a:cs typeface="Times New Roman"/>
              </a:rPr>
            </a:br>
            <a:r>
              <a:rPr lang="ru-RU" sz="1800">
                <a:latin typeface="Times New Roman"/>
                <a:ea typeface="Calibri"/>
                <a:cs typeface="Times New Roman"/>
              </a:rPr>
              <a:t>Игровая технология интеллектуально-творческого развития детей «Сказочные лабиринты игры» </a:t>
            </a:r>
            <a:r>
              <a:rPr lang="ru-RU" sz="1800">
                <a:latin typeface="Times New Roman"/>
                <a:ea typeface="Calibri"/>
                <a:cs typeface="Times New Roman"/>
              </a:rPr>
              <a:t>В.Воскобовича</a:t>
            </a:r>
            <a:r>
              <a:rPr lang="ru-RU" sz="1800">
                <a:latin typeface="Times New Roman"/>
                <a:ea typeface="Calibri"/>
                <a:cs typeface="Times New Roman"/>
              </a:rPr>
              <a:t> включает в себя универсальное средство «</a:t>
            </a:r>
            <a:r>
              <a:rPr lang="ru-RU" sz="1800">
                <a:latin typeface="Times New Roman"/>
                <a:ea typeface="Calibri"/>
                <a:cs typeface="Times New Roman"/>
              </a:rPr>
              <a:t>Коврограф</a:t>
            </a:r>
            <a:r>
              <a:rPr lang="ru-RU" sz="1800">
                <a:latin typeface="Times New Roman"/>
                <a:ea typeface="Calibri"/>
                <a:cs typeface="Times New Roman"/>
              </a:rPr>
              <a:t> Ларчик» и «</a:t>
            </a:r>
            <a:r>
              <a:rPr lang="ru-RU" sz="1800">
                <a:latin typeface="Times New Roman"/>
                <a:ea typeface="Calibri"/>
                <a:cs typeface="Times New Roman"/>
              </a:rPr>
              <a:t>МиниЛарчик</a:t>
            </a:r>
            <a:r>
              <a:rPr lang="ru-RU" sz="1800">
                <a:latin typeface="Times New Roman"/>
                <a:ea typeface="Calibri"/>
                <a:cs typeface="Times New Roman"/>
              </a:rPr>
              <a:t>», а также развивающую предметно-пространственную среду «Фиолетовый лес» о которой мы сегодня и поговорим.</a:t>
            </a:r>
            <a:br>
              <a:rPr lang="ru-RU" sz="1800">
                <a:latin typeface="Times New Roman"/>
                <a:ea typeface="Calibri"/>
                <a:cs typeface="Times New Roman"/>
              </a:rPr>
            </a:br>
            <a:r>
              <a:rPr lang="ru-RU" sz="1800">
                <a:latin typeface="Times New Roman"/>
                <a:ea typeface="Calibri"/>
                <a:cs typeface="Times New Roman"/>
              </a:rPr>
              <a:t>Чем обусловлено необычное название? Фиолетовый цвет трактуется как цвет мира, единения, возвращения, поисков утраченного. Цветовое решение среды «Фиолетовый лес» также нестандартное. Все элементы выполнены в радужных цветах. Это помогает ребенку увидеть многообразие красок, воображать, фантазировать, создавать необычные модели пространства, увидеть себя частицей удивительного мира.</a:t>
            </a:r>
            <a:br>
              <a:rPr lang="ru-RU" sz="1800">
                <a:latin typeface="Times New Roman"/>
                <a:ea typeface="Calibri"/>
                <a:cs typeface="Times New Roman"/>
              </a:rPr>
            </a:br>
            <a:r>
              <a:rPr lang="ru-RU" sz="1800">
                <a:latin typeface="Times New Roman"/>
                <a:ea typeface="Calibri"/>
                <a:cs typeface="Times New Roman"/>
              </a:rPr>
              <a:t>Как и многие психологи, автор данной сказочной среды обращает внимание на то, что фиолетовый цвет достаточно хорошо активизирует детское мышление. Он благотворно влияет на нервную систему, повышает творческий потенциал и даже излечивает от бессонницы. </a:t>
            </a:r>
            <a:br>
              <a:rPr lang="ru-RU" sz="1800">
                <a:latin typeface="Times New Roman"/>
                <a:ea typeface="Calibri"/>
                <a:cs typeface="Times New Roman"/>
              </a:rPr>
            </a:br>
            <a:r>
              <a:rPr lang="ru-RU" sz="1800">
                <a:latin typeface="Times New Roman"/>
                <a:ea typeface="Calibri"/>
                <a:cs typeface="Times New Roman"/>
              </a:rPr>
              <a:t>«Фиолетовый лес» - предметно-развивающая среда, подходящая как для группы детей, так и для индивидуального использования.  Соответствует возрастным особенностям детей от 6 месяцев до 7 лет.  Используется в работе с детьми с ОВЗ. Логопеды и дефектологи успешно используют его в работе с детьми с нарушениями речи, интеллекта, ранним детским аутизмом и пр. И что ценно позволяет решать множество образовательных задач. </a:t>
            </a:r>
            <a:br>
              <a:rPr lang="ru-RU" sz="180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</a:br>
            <a:endParaRPr lang="ru-RU" sz="180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9" name="Объект 8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7365476" y="1492004"/>
            <a:ext cx="4605612" cy="38739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115411"/>
            <a:ext cx="10515600" cy="94547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П</a:t>
            </a:r>
            <a:r>
              <a:rPr lang="ru-RU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утешествие по образовательным областям</a:t>
            </a:r>
            <a:r>
              <a:rPr lang="ru-RU" sz="320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. </a:t>
            </a:r>
            <a:br>
              <a:rPr lang="ru-RU" sz="320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3600" b="1" u="sng">
                <a:latin typeface="Times New Roman"/>
                <a:cs typeface="Times New Roman"/>
              </a:rPr>
              <a:t>Социально-коммуникативное развитие</a:t>
            </a:r>
            <a:endParaRPr lang="ru-RU" sz="3600">
              <a:solidFill>
                <a:srgbClr val="0070C0"/>
              </a:solidFill>
              <a:latin typeface="Times New Roman"/>
              <a:cs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838200" y="1287262"/>
            <a:ext cx="6033117" cy="488970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  <a:defRPr/>
            </a:pPr>
            <a:endParaRPr lang="ru-RU" sz="2300" b="1" u="sng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100">
                <a:latin typeface="Times New Roman"/>
                <a:cs typeface="Times New Roman"/>
              </a:rPr>
              <a:t>Игровая ситуация «Добрые слова» (5-7 лет)</a:t>
            </a:r>
            <a:endParaRPr/>
          </a:p>
          <a:p>
            <a:pPr>
              <a:defRPr/>
            </a:pPr>
            <a:r>
              <a:rPr lang="ru-RU" sz="2100">
                <a:latin typeface="Times New Roman"/>
                <a:cs typeface="Times New Roman"/>
              </a:rPr>
              <a:t>Задачи: учить проявлять внимание к окружающим, замечать положительные качества других и выражать это словами.</a:t>
            </a:r>
            <a:endParaRPr/>
          </a:p>
          <a:p>
            <a:pPr>
              <a:defRPr/>
            </a:pPr>
            <a:r>
              <a:rPr lang="ru-RU" sz="2100">
                <a:latin typeface="Times New Roman"/>
                <a:cs typeface="Times New Roman"/>
              </a:rPr>
              <a:t>Материалы и оборудование: «Фиолетовый лес», солнышко тучки, волшебный цветок», насекомые, животные, птицы из комплекта к нему.</a:t>
            </a:r>
            <a:endParaRPr/>
          </a:p>
          <a:p>
            <a:pPr>
              <a:defRPr/>
            </a:pPr>
            <a:r>
              <a:rPr lang="ru-RU" sz="2100">
                <a:latin typeface="Times New Roman"/>
                <a:cs typeface="Times New Roman"/>
              </a:rPr>
              <a:t>Игровая ситуация: В Фиолетовом лесу солнышко спряталось за тучку, не видно ни животных, ни насекомых. Педагог спрашивает у волшебного цветка: «Что случилось?». Ответ цветка: «Солнце наше загрустило, оттого, что никто не говорит ему добрых слов, ни хвалил. Вот оно расстроилось и ушло за тучки, а вместе с ним и все жители спрятались». Педагог предлагает вернуть радость в Фиолетовый лес, вспоминая добрые слова. Дети произносят слова и с каждым словом появляется какое-нибудь животное или насекомое. Когда все жители появятся, с солнышка убирают тучку. Солнышко очень радо, просит положить детей руку на грудь и почувствовать тепло, которым можно поделиться со всеми окружающими.</a:t>
            </a:r>
            <a:endParaRPr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004304" y="1604865"/>
            <a:ext cx="5159211" cy="39281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615736" y="115411"/>
            <a:ext cx="9738063" cy="71909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600" b="1" i="1" u="sng">
                <a:latin typeface="Times New Roman"/>
                <a:ea typeface="Calibri"/>
                <a:cs typeface="Times New Roman"/>
              </a:rPr>
              <a:t>Познавательное развитие</a:t>
            </a:r>
            <a:br>
              <a:rPr lang="ru-RU" sz="4400" b="1" u="sng">
                <a:latin typeface="Calibri"/>
                <a:ea typeface="Calibri"/>
                <a:cs typeface="Times New Roman"/>
              </a:rPr>
            </a:b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195309" y="834501"/>
            <a:ext cx="5610688" cy="5788241"/>
          </a:xfrm>
        </p:spPr>
        <p:txBody>
          <a:bodyPr>
            <a:normAutofit fontScale="92500" lnSpcReduction="20000"/>
          </a:bodyPr>
          <a:lstStyle/>
          <a:p>
            <a:pPr marL="457200" algn="just">
              <a:lnSpc>
                <a:spcPct val="114999"/>
              </a:lnSpc>
              <a:defRPr/>
            </a:pPr>
            <a:r>
              <a:rPr lang="ru-RU" sz="1800" b="1" i="1">
                <a:latin typeface="Times New Roman"/>
                <a:ea typeface="Calibri"/>
                <a:cs typeface="Times New Roman"/>
              </a:rPr>
              <a:t>Игровая ситуация «Помоги ежику собрать листочки»</a:t>
            </a:r>
            <a:r>
              <a:rPr lang="ru-RU" sz="1800">
                <a:latin typeface="Times New Roman"/>
                <a:ea typeface="Calibri"/>
                <a:cs typeface="Times New Roman"/>
              </a:rPr>
              <a:t> </a:t>
            </a:r>
            <a:r>
              <a:rPr lang="ru-RU" sz="1800" b="1" i="1">
                <a:latin typeface="Times New Roman"/>
                <a:ea typeface="Calibri"/>
                <a:cs typeface="Times New Roman"/>
              </a:rPr>
              <a:t>(1-3 года)</a:t>
            </a:r>
            <a:endParaRPr lang="ru-RU" sz="1800">
              <a:latin typeface="Calibri"/>
              <a:ea typeface="Calibri"/>
              <a:cs typeface="Times New Roman"/>
            </a:endParaRPr>
          </a:p>
          <a:p>
            <a:pPr marL="457200" algn="just">
              <a:lnSpc>
                <a:spcPct val="114999"/>
              </a:lnSpc>
              <a:defRPr/>
            </a:pPr>
            <a:r>
              <a:rPr lang="ru-RU" sz="1800" u="sng">
                <a:latin typeface="Times New Roman"/>
                <a:ea typeface="Calibri"/>
                <a:cs typeface="Times New Roman"/>
              </a:rPr>
              <a:t>Задачи:</a:t>
            </a:r>
            <a:r>
              <a:rPr lang="ru-RU" sz="1800">
                <a:latin typeface="Times New Roman"/>
                <a:ea typeface="Calibri"/>
                <a:cs typeface="Times New Roman"/>
              </a:rPr>
              <a:t> закрепить умение выделять признак – «большой» и «маленький»; развивать умение группировать предметы по размеру.</a:t>
            </a:r>
            <a:endParaRPr lang="ru-RU" sz="1800">
              <a:latin typeface="Calibri"/>
              <a:ea typeface="Calibri"/>
              <a:cs typeface="Times New Roman"/>
            </a:endParaRPr>
          </a:p>
          <a:p>
            <a:pPr marL="457200" algn="just">
              <a:lnSpc>
                <a:spcPct val="114999"/>
              </a:lnSpc>
              <a:spcAft>
                <a:spcPts val="800"/>
              </a:spcAft>
              <a:defRPr/>
            </a:pPr>
            <a:r>
              <a:rPr lang="ru-RU" sz="1800" u="sng">
                <a:latin typeface="Times New Roman"/>
                <a:ea typeface="Calibri"/>
                <a:cs typeface="Times New Roman"/>
              </a:rPr>
              <a:t>Материалы и оборудование</a:t>
            </a:r>
            <a:r>
              <a:rPr lang="ru-RU" sz="1800">
                <a:latin typeface="Times New Roman"/>
                <a:ea typeface="Calibri"/>
                <a:cs typeface="Times New Roman"/>
              </a:rPr>
              <a:t>: «Фиолетовый лес», ежики и листочки двух размеров из комплекта к нему.</a:t>
            </a:r>
            <a:endParaRPr lang="ru-RU" sz="180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  <a:defRPr/>
            </a:pPr>
            <a:r>
              <a:rPr lang="ru-RU" sz="1800" u="sng">
                <a:latin typeface="Times New Roman"/>
                <a:ea typeface="Calibri"/>
                <a:cs typeface="Times New Roman"/>
              </a:rPr>
              <a:t>Игровая ситуация</a:t>
            </a:r>
            <a:r>
              <a:rPr lang="ru-RU" sz="1800">
                <a:latin typeface="Times New Roman"/>
                <a:ea typeface="Calibri"/>
                <a:cs typeface="Times New Roman"/>
              </a:rPr>
              <a:t>: ежики гуляли по Фиолетовому лесу и увидели много красивых листочков. Они им так понравились, что ежики решили украсить листочками свои дома. Большой ежик решил собрать большие листочки, а маленький – маленькие. Но сами они никак не могут справиться. Давайте поможем ежатам. Задание: одеть на колючки большому ежику большие листочки, маленькому – маленькие. Листочки могут быть развешены по всему Фиолетовому лесу, их можно раздать детям или, для того чтобы совместить занятие с физическим развитием, листочки можно разбросать на полу. И тогда дети будет подходить, наклоняться и поднимать их. </a:t>
            </a:r>
            <a:endParaRPr lang="ru-RU" sz="1800">
              <a:latin typeface="Calibri"/>
              <a:ea typeface="Calibri"/>
              <a:cs typeface="Times New Roman"/>
            </a:endParaRPr>
          </a:p>
          <a:p>
            <a:pPr>
              <a:defRPr/>
            </a:pPr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027576" y="1026706"/>
            <a:ext cx="5736594" cy="45250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3200" b="1" i="1">
                <a:latin typeface="Times New Roman"/>
                <a:ea typeface="Calibri"/>
                <a:cs typeface="Times New Roman"/>
              </a:rPr>
              <a:t>Игровая ситуация «Мышкины прятки» (4-5 лет)</a:t>
            </a:r>
            <a:br>
              <a:rPr lang="ru-RU" sz="3200" b="1">
                <a:latin typeface="Calibri"/>
                <a:ea typeface="Calibri"/>
                <a:cs typeface="Times New Roman"/>
              </a:rPr>
            </a:br>
            <a:endParaRPr lang="ru-RU" sz="3200" b="1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838200" y="1825624"/>
            <a:ext cx="6915539" cy="4579657"/>
          </a:xfrm>
        </p:spPr>
        <p:txBody>
          <a:bodyPr>
            <a:normAutofit fontScale="85000" lnSpcReduction="10000"/>
          </a:bodyPr>
          <a:lstStyle/>
          <a:p>
            <a:pPr marL="457200" algn="just">
              <a:lnSpc>
                <a:spcPct val="114999"/>
              </a:lnSpc>
              <a:defRPr/>
            </a:pPr>
            <a:r>
              <a:rPr lang="ru-RU" sz="1900" u="sng">
                <a:latin typeface="Times New Roman"/>
                <a:ea typeface="Calibri"/>
                <a:cs typeface="Times New Roman"/>
              </a:rPr>
              <a:t>Задачи: </a:t>
            </a:r>
            <a:r>
              <a:rPr lang="ru-RU" sz="1900">
                <a:latin typeface="Times New Roman"/>
                <a:ea typeface="Calibri"/>
                <a:cs typeface="Times New Roman"/>
              </a:rPr>
              <a:t>учить детей ориентироваться в пространстве (справа, слева); учить удерживать в памяти при выполнении математических действий нужное условие и действовать сосредоточено.</a:t>
            </a:r>
            <a:endParaRPr/>
          </a:p>
          <a:p>
            <a:pPr marL="457200" algn="just">
              <a:lnSpc>
                <a:spcPct val="114999"/>
              </a:lnSpc>
              <a:defRPr/>
            </a:pPr>
            <a:r>
              <a:rPr lang="ru-RU" sz="1900" u="sng">
                <a:latin typeface="Times New Roman"/>
                <a:ea typeface="Calibri"/>
                <a:cs typeface="Times New Roman"/>
              </a:rPr>
              <a:t> Материалы и оборудование</a:t>
            </a:r>
            <a:r>
              <a:rPr lang="ru-RU" sz="1900">
                <a:latin typeface="Times New Roman"/>
                <a:ea typeface="Calibri"/>
                <a:cs typeface="Times New Roman"/>
              </a:rPr>
              <a:t>: «Фиолетовый лес», солнышко тучки, волшебный цветок, насекомые, животные, птицы из комплекта к нему.</a:t>
            </a:r>
            <a:endParaRPr/>
          </a:p>
          <a:p>
            <a:pPr marL="457200" algn="just">
              <a:lnSpc>
                <a:spcPct val="114999"/>
              </a:lnSpc>
              <a:defRPr/>
            </a:pPr>
            <a:r>
              <a:rPr lang="ru-RU" sz="1900" u="sng">
                <a:latin typeface="Times New Roman"/>
                <a:ea typeface="Calibri"/>
                <a:cs typeface="Times New Roman"/>
              </a:rPr>
              <a:t>Игровая ситуация: </a:t>
            </a:r>
            <a:r>
              <a:rPr lang="ru-RU" sz="1900">
                <a:latin typeface="Times New Roman"/>
                <a:ea typeface="Calibri"/>
                <a:cs typeface="Times New Roman"/>
              </a:rPr>
              <a:t>Мышонок приглашает поиграть и задает алгоритм построения для своих друзей. Дети выполняют задания по устной инструкции.</a:t>
            </a:r>
            <a:endParaRPr/>
          </a:p>
          <a:p>
            <a:pPr marL="342900" lvl="0" indent="-342900" algn="just">
              <a:lnSpc>
                <a:spcPct val="114999"/>
              </a:lnSpc>
              <a:buFont typeface="Symbol"/>
              <a:buChar char=""/>
              <a:defRPr/>
            </a:pPr>
            <a:r>
              <a:rPr lang="ru-RU" sz="1900">
                <a:latin typeface="Times New Roman"/>
                <a:ea typeface="Calibri"/>
                <a:cs typeface="Times New Roman"/>
              </a:rPr>
              <a:t>Справа ящерица, слева от нее кувшинка, левее от кувшинки улитка.</a:t>
            </a:r>
            <a:endParaRPr/>
          </a:p>
          <a:p>
            <a:pPr marL="342900" lvl="0" indent="-342900" algn="just">
              <a:lnSpc>
                <a:spcPct val="114999"/>
              </a:lnSpc>
              <a:buFont typeface="Symbol"/>
              <a:buChar char=""/>
              <a:defRPr/>
            </a:pPr>
            <a:r>
              <a:rPr lang="ru-RU" sz="1900">
                <a:latin typeface="Times New Roman"/>
                <a:ea typeface="Calibri"/>
                <a:cs typeface="Times New Roman"/>
              </a:rPr>
              <a:t>Слева красная ласточка, слева от нее фиолетовая птица, справа от птицы солнышко, справа от солнышка тучка.</a:t>
            </a:r>
            <a:endParaRPr/>
          </a:p>
          <a:p>
            <a:pPr marL="342900" lvl="0" indent="-342900" algn="just">
              <a:lnSpc>
                <a:spcPct val="114999"/>
              </a:lnSpc>
              <a:spcAft>
                <a:spcPts val="800"/>
              </a:spcAft>
              <a:buFont typeface="Symbol"/>
              <a:buChar char=""/>
              <a:defRPr/>
            </a:pPr>
            <a:r>
              <a:rPr lang="ru-RU" sz="1900">
                <a:latin typeface="Times New Roman"/>
                <a:ea typeface="Calibri"/>
                <a:cs typeface="Times New Roman"/>
              </a:rPr>
              <a:t>Красный листок под оранжевым листиком, справа от оранжевого два синих листика.</a:t>
            </a:r>
            <a:endParaRPr/>
          </a:p>
          <a:p>
            <a:pPr>
              <a:defRPr/>
            </a:pPr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753739" y="2024743"/>
            <a:ext cx="4077477" cy="29800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3200" b="1" i="1">
                <a:latin typeface="Times New Roman"/>
                <a:ea typeface="Calibri"/>
                <a:cs typeface="Times New Roman"/>
              </a:rPr>
              <a:t>Игровая ситуация «Необычный цветок» (4-5 лет)</a:t>
            </a:r>
            <a:br>
              <a:rPr lang="ru-RU" sz="3200">
                <a:latin typeface="Calibri"/>
                <a:ea typeface="Calibri"/>
                <a:cs typeface="Times New Roman"/>
              </a:rPr>
            </a:br>
            <a:endParaRPr lang="ru-RU" sz="320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838198" y="1026367"/>
            <a:ext cx="7064829" cy="5626360"/>
          </a:xfrm>
        </p:spPr>
        <p:txBody>
          <a:bodyPr>
            <a:normAutofit fontScale="62500" lnSpcReduction="20000"/>
          </a:bodyPr>
          <a:lstStyle/>
          <a:p>
            <a:pPr marL="457200" algn="just">
              <a:lnSpc>
                <a:spcPct val="114999"/>
              </a:lnSpc>
              <a:defRPr/>
            </a:pPr>
            <a:r>
              <a:rPr lang="ru-RU" sz="2600" u="sng">
                <a:latin typeface="Times New Roman"/>
                <a:ea typeface="Calibri"/>
                <a:cs typeface="Times New Roman"/>
              </a:rPr>
              <a:t>Задачи: </a:t>
            </a:r>
            <a:r>
              <a:rPr lang="ru-RU" sz="2600">
                <a:latin typeface="Times New Roman"/>
                <a:ea typeface="Calibri"/>
                <a:cs typeface="Times New Roman"/>
              </a:rPr>
              <a:t>развивать у детей внимание, память; формировать навыки счета до 5, закрепить названия детенышей животных.</a:t>
            </a:r>
            <a:endParaRPr/>
          </a:p>
          <a:p>
            <a:pPr marL="457200" algn="just">
              <a:lnSpc>
                <a:spcPct val="114999"/>
              </a:lnSpc>
              <a:spcAft>
                <a:spcPts val="800"/>
              </a:spcAft>
              <a:defRPr/>
            </a:pPr>
            <a:r>
              <a:rPr lang="ru-RU" sz="2600" u="sng">
                <a:latin typeface="Times New Roman"/>
                <a:ea typeface="Calibri"/>
                <a:cs typeface="Times New Roman"/>
              </a:rPr>
              <a:t> Материалы и оборудование</a:t>
            </a:r>
            <a:r>
              <a:rPr lang="ru-RU" sz="2600">
                <a:latin typeface="Times New Roman"/>
                <a:ea typeface="Calibri"/>
                <a:cs typeface="Times New Roman"/>
              </a:rPr>
              <a:t>: «Фиолетовый лес», деревья, стрекоза, змейка, волшебный цветок, мышка большая и маленькая, ежик большой и маленький из комплекта к нему.</a:t>
            </a:r>
            <a:endParaRPr/>
          </a:p>
          <a:p>
            <a:pPr algn="just">
              <a:lnSpc>
                <a:spcPct val="114999"/>
              </a:lnSpc>
              <a:spcAft>
                <a:spcPts val="800"/>
              </a:spcAft>
              <a:defRPr/>
            </a:pPr>
            <a:r>
              <a:rPr lang="ru-RU" sz="2600" u="sng">
                <a:latin typeface="Times New Roman"/>
                <a:ea typeface="Calibri"/>
                <a:cs typeface="Times New Roman"/>
              </a:rPr>
              <a:t>Игровая ситуация: </a:t>
            </a:r>
            <a:r>
              <a:rPr lang="ru-RU" sz="2600">
                <a:latin typeface="Times New Roman"/>
                <a:ea typeface="Calibri"/>
                <a:cs typeface="Times New Roman"/>
              </a:rPr>
              <a:t>педагог рассказывает сказку и закрепляет фигуры на ковролине. Стрекоза рассказала змейке о том, что на поляне вырос необычный цветок. Змейке захотелось его увидеть, и она поползла к полянке. Около елочки она встретила маму-ежиху с ежонком , и они тоже пошли за ней, за большим оранжевым деревом они встретили мышку с мышонком, которые поспешили вслед за друзьями посмотреть на удивительный цветок.</a:t>
            </a:r>
            <a:endParaRPr/>
          </a:p>
          <a:p>
            <a:pPr marL="342900" lvl="0" indent="-342900" algn="just">
              <a:lnSpc>
                <a:spcPct val="114999"/>
              </a:lnSpc>
              <a:buFont typeface="Symbol"/>
              <a:buChar char=""/>
              <a:defRPr/>
            </a:pPr>
            <a:r>
              <a:rPr lang="ru-RU" sz="2600">
                <a:latin typeface="Times New Roman"/>
                <a:ea typeface="Calibri"/>
                <a:cs typeface="Times New Roman"/>
              </a:rPr>
              <a:t>Сосчитайте сколько всего животных пошли посмотреть на цветок?</a:t>
            </a:r>
            <a:endParaRPr/>
          </a:p>
          <a:p>
            <a:pPr marL="342900" lvl="0" indent="-342900" algn="just">
              <a:lnSpc>
                <a:spcPct val="114999"/>
              </a:lnSpc>
              <a:buFont typeface="Symbol"/>
              <a:buChar char=""/>
              <a:defRPr/>
            </a:pPr>
            <a:r>
              <a:rPr lang="ru-RU" sz="2600">
                <a:latin typeface="Times New Roman"/>
                <a:ea typeface="Calibri"/>
                <a:cs typeface="Times New Roman"/>
              </a:rPr>
              <a:t>Расставьте животных друг за другом так, как они встречались со Змейкой</a:t>
            </a:r>
            <a:endParaRPr/>
          </a:p>
          <a:p>
            <a:pPr marL="342900" lvl="0" indent="-342900" algn="just">
              <a:lnSpc>
                <a:spcPct val="114999"/>
              </a:lnSpc>
              <a:buFont typeface="Symbol"/>
              <a:buChar char=""/>
              <a:defRPr/>
            </a:pPr>
            <a:r>
              <a:rPr lang="ru-RU" sz="2600">
                <a:latin typeface="Times New Roman"/>
                <a:ea typeface="Calibri"/>
                <a:cs typeface="Times New Roman"/>
              </a:rPr>
              <a:t>Как зовут детеныша мышки?</a:t>
            </a:r>
            <a:endParaRPr/>
          </a:p>
          <a:p>
            <a:pPr marL="342900" lvl="0" indent="-342900" algn="just">
              <a:lnSpc>
                <a:spcPct val="114999"/>
              </a:lnSpc>
              <a:buFont typeface="Symbol"/>
              <a:buChar char=""/>
              <a:defRPr/>
            </a:pPr>
            <a:r>
              <a:rPr lang="ru-RU" sz="2600">
                <a:latin typeface="Times New Roman"/>
                <a:ea typeface="Calibri"/>
                <a:cs typeface="Times New Roman"/>
              </a:rPr>
              <a:t>Как зовут детеныша ежихи?</a:t>
            </a:r>
            <a:endParaRPr/>
          </a:p>
          <a:p>
            <a:pPr marL="342900" lvl="0" indent="-342900" algn="just">
              <a:lnSpc>
                <a:spcPct val="114999"/>
              </a:lnSpc>
              <a:spcAft>
                <a:spcPts val="800"/>
              </a:spcAft>
              <a:buFont typeface="Symbol"/>
              <a:buChar char=""/>
              <a:defRPr/>
            </a:pPr>
            <a:r>
              <a:rPr lang="ru-RU" sz="2600">
                <a:latin typeface="Times New Roman"/>
                <a:ea typeface="Calibri"/>
                <a:cs typeface="Times New Roman"/>
              </a:rPr>
              <a:t>Педагог предлагает детям закрыть глаза, в это время меняет животных местами, спрашивает: Что изменилось? </a:t>
            </a:r>
            <a:endParaRPr/>
          </a:p>
          <a:p>
            <a:pPr>
              <a:defRPr/>
            </a:pPr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063413" y="1867244"/>
            <a:ext cx="3974841" cy="27887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jpg"/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Arial"/>
        <a:cs typeface="Arial"/>
      </a:majorFont>
      <a:minorFont>
        <a:latin typeface="Century Gothic"/>
        <a:ea typeface="Arial"/>
        <a:cs typeface="Arial"/>
      </a:minorFont>
    </a:fontScheme>
    <a:fmtScheme name="Ион">
      <a:fillStyleLst>
        <a:solidFill>
          <a:schemeClr val="phClr"/>
        </a:solidFill>
        <a:gradFill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/>
        </a:gradFill>
        <a:blipFill>
          <a:blip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0</Words>
  <Application>r7-office/2024.3.2.622</Application>
  <DocSecurity>0</DocSecurity>
  <PresentationFormat>Широкоэкранный</PresentationFormat>
  <Paragraphs>0</Paragraphs>
  <Slides>18</Slides>
  <Notes>18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Ион Урсу</dc:creator>
  <cp:keywords/>
  <dc:description/>
  <dc:identifier/>
  <dc:language/>
  <cp:lastModifiedBy>Зарина Эмиргамзаева</cp:lastModifiedBy>
  <cp:revision>24</cp:revision>
  <dcterms:created xsi:type="dcterms:W3CDTF">2021-02-08T15:50:12Z</dcterms:created>
  <dcterms:modified xsi:type="dcterms:W3CDTF">2025-04-20T11:43:43Z</dcterms:modified>
  <cp:category/>
  <cp:contentStatus/>
  <cp:version/>
</cp:coreProperties>
</file>